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drawing2.xml" ContentType="application/vnd.ms-office.drawingml.diagramDrawing+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32" r:id="rId2"/>
  </p:sldMasterIdLst>
  <p:notesMasterIdLst>
    <p:notesMasterId r:id="rId45"/>
  </p:notesMasterIdLst>
  <p:sldIdLst>
    <p:sldId id="256" r:id="rId3"/>
    <p:sldId id="280" r:id="rId4"/>
    <p:sldId id="281" r:id="rId5"/>
    <p:sldId id="261" r:id="rId6"/>
    <p:sldId id="282" r:id="rId7"/>
    <p:sldId id="283" r:id="rId8"/>
    <p:sldId id="285" r:id="rId9"/>
    <p:sldId id="284" r:id="rId10"/>
    <p:sldId id="263" r:id="rId11"/>
    <p:sldId id="267" r:id="rId12"/>
    <p:sldId id="274" r:id="rId13"/>
    <p:sldId id="273" r:id="rId14"/>
    <p:sldId id="277" r:id="rId15"/>
    <p:sldId id="265" r:id="rId16"/>
    <p:sldId id="272" r:id="rId17"/>
    <p:sldId id="291" r:id="rId18"/>
    <p:sldId id="275" r:id="rId19"/>
    <p:sldId id="287" r:id="rId20"/>
    <p:sldId id="288" r:id="rId21"/>
    <p:sldId id="290" r:id="rId22"/>
    <p:sldId id="299" r:id="rId23"/>
    <p:sldId id="289" r:id="rId24"/>
    <p:sldId id="266" r:id="rId25"/>
    <p:sldId id="292" r:id="rId26"/>
    <p:sldId id="260" r:id="rId27"/>
    <p:sldId id="258" r:id="rId28"/>
    <p:sldId id="264" r:id="rId29"/>
    <p:sldId id="300" r:id="rId30"/>
    <p:sldId id="270" r:id="rId31"/>
    <p:sldId id="271" r:id="rId32"/>
    <p:sldId id="278" r:id="rId33"/>
    <p:sldId id="279" r:id="rId34"/>
    <p:sldId id="293" r:id="rId35"/>
    <p:sldId id="268" r:id="rId36"/>
    <p:sldId id="286" r:id="rId37"/>
    <p:sldId id="294" r:id="rId38"/>
    <p:sldId id="295" r:id="rId39"/>
    <p:sldId id="296" r:id="rId40"/>
    <p:sldId id="297" r:id="rId41"/>
    <p:sldId id="298" r:id="rId42"/>
    <p:sldId id="276" r:id="rId43"/>
    <p:sldId id="262" r:id="rId44"/>
  </p:sldIdLst>
  <p:sldSz cx="9144000" cy="6858000" type="screen4x3"/>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5" autoAdjust="0"/>
    <p:restoredTop sz="94664" autoAdjust="0"/>
  </p:normalViewPr>
  <p:slideViewPr>
    <p:cSldViewPr>
      <p:cViewPr>
        <p:scale>
          <a:sx n="80" d="100"/>
          <a:sy n="80" d="100"/>
        </p:scale>
        <p:origin x="-78" y="1272"/>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diagrams/_rels/data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4" Type="http://schemas.openxmlformats.org/officeDocument/2006/relationships/image" Target="../media/image2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4"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EA7C64-4144-46E9-8970-3281B8357B27}" type="doc">
      <dgm:prSet loTypeId="urn:microsoft.com/office/officeart/2008/layout/PictureLineup" loCatId="picture" qsTypeId="urn:microsoft.com/office/officeart/2005/8/quickstyle/simple1" qsCatId="simple" csTypeId="urn:microsoft.com/office/officeart/2005/8/colors/accent1_2" csCatId="accent1" phldr="1"/>
      <dgm:spPr/>
      <dgm:t>
        <a:bodyPr/>
        <a:lstStyle/>
        <a:p>
          <a:endParaRPr lang="en-US"/>
        </a:p>
      </dgm:t>
    </dgm:pt>
    <dgm:pt modelId="{34444584-1702-4B29-9015-8C955CC78D14}">
      <dgm:prSet/>
      <dgm:spPr/>
      <dgm:t>
        <a:bodyPr/>
        <a:lstStyle/>
        <a:p>
          <a:pPr algn="l" defTabSz="914400">
            <a:buNone/>
          </a:pPr>
          <a:r>
            <a:rPr lang="en-US" sz="1800" b="0" i="0" dirty="0" err="1" smtClean="0">
              <a:latin typeface="Calibri"/>
              <a:ea typeface="+mn-ea"/>
              <a:cs typeface="+mn-cs"/>
            </a:rPr>
            <a:t>Büro</a:t>
          </a:r>
          <a:r>
            <a:rPr lang="en-US" sz="1800" b="0" i="0" dirty="0" smtClean="0">
              <a:latin typeface="Calibri"/>
              <a:ea typeface="+mn-ea"/>
              <a:cs typeface="+mn-cs"/>
            </a:rPr>
            <a:t> von Erich </a:t>
          </a:r>
          <a:r>
            <a:rPr lang="en-US" sz="1800" b="0" i="0" dirty="0" err="1" smtClean="0">
              <a:latin typeface="Calibri"/>
              <a:ea typeface="+mn-ea"/>
              <a:cs typeface="+mn-cs"/>
            </a:rPr>
            <a:t>Mielke</a:t>
          </a:r>
          <a:endParaRPr lang="en-US" sz="1800" b="0" i="0" dirty="0">
            <a:latin typeface="Calibri"/>
            <a:ea typeface="+mn-ea"/>
            <a:cs typeface="+mn-cs"/>
          </a:endParaRPr>
        </a:p>
      </dgm:t>
    </dgm:pt>
    <dgm:pt modelId="{D258A65C-C477-4378-9C72-FAAB6E31971E}" type="parTrans" cxnId="{3E95CAD8-E0C3-4041-9406-2017FD81F562}">
      <dgm:prSet/>
      <dgm:spPr/>
      <dgm:t>
        <a:bodyPr/>
        <a:lstStyle/>
        <a:p>
          <a:endParaRPr lang="en-US"/>
        </a:p>
      </dgm:t>
    </dgm:pt>
    <dgm:pt modelId="{3CF06A33-4CCA-4BD7-B375-3F88DC8120B9}" type="sibTrans" cxnId="{3E95CAD8-E0C3-4041-9406-2017FD81F562}">
      <dgm:prSet/>
      <dgm:spPr/>
      <dgm:t>
        <a:bodyPr/>
        <a:lstStyle/>
        <a:p>
          <a:endParaRPr lang="en-US"/>
        </a:p>
      </dgm:t>
    </dgm:pt>
    <dgm:pt modelId="{C1DE1043-8F93-4344-B805-61D84774669B}">
      <dgm:prSet/>
      <dgm:spPr/>
      <dgm:t>
        <a:bodyPr/>
        <a:lstStyle/>
        <a:p>
          <a:pPr algn="l" defTabSz="914400">
            <a:buNone/>
          </a:pPr>
          <a:r>
            <a:rPr lang="en-US" sz="1800" b="0" i="0" dirty="0" smtClean="0">
              <a:latin typeface="Calibri"/>
              <a:ea typeface="+mn-ea"/>
              <a:cs typeface="+mn-cs"/>
            </a:rPr>
            <a:t>Das </a:t>
          </a:r>
          <a:r>
            <a:rPr lang="en-US" sz="1800" b="0" i="0" dirty="0" err="1" smtClean="0">
              <a:latin typeface="Calibri"/>
              <a:ea typeface="+mn-ea"/>
              <a:cs typeface="+mn-cs"/>
            </a:rPr>
            <a:t>Aufsichtsmaterial</a:t>
          </a:r>
          <a:r>
            <a:rPr lang="en-US" sz="1800" b="0" i="0" dirty="0" smtClean="0">
              <a:latin typeface="Calibri"/>
              <a:ea typeface="+mn-ea"/>
              <a:cs typeface="+mn-cs"/>
            </a:rPr>
            <a:t>, hinter </a:t>
          </a:r>
          <a:r>
            <a:rPr lang="en-US" sz="1800" b="0" i="0" dirty="0" err="1" smtClean="0">
              <a:latin typeface="Calibri"/>
              <a:ea typeface="+mn-ea"/>
              <a:cs typeface="+mn-cs"/>
            </a:rPr>
            <a:t>dem</a:t>
          </a:r>
          <a:r>
            <a:rPr lang="en-US" sz="1800" b="0" i="0" dirty="0" smtClean="0">
              <a:latin typeface="Calibri"/>
              <a:ea typeface="+mn-ea"/>
              <a:cs typeface="+mn-cs"/>
            </a:rPr>
            <a:t> Knopf </a:t>
          </a:r>
          <a:r>
            <a:rPr lang="en-US" sz="1800" b="0" i="0" dirty="0" err="1" smtClean="0">
              <a:latin typeface="Calibri"/>
              <a:ea typeface="+mn-ea"/>
              <a:cs typeface="+mn-cs"/>
            </a:rPr>
            <a:t>einer</a:t>
          </a:r>
          <a:r>
            <a:rPr lang="en-US" sz="1800" b="0" i="0" dirty="0" smtClean="0">
              <a:latin typeface="Calibri"/>
              <a:ea typeface="+mn-ea"/>
              <a:cs typeface="+mn-cs"/>
            </a:rPr>
            <a:t> </a:t>
          </a:r>
          <a:r>
            <a:rPr lang="en-US" sz="1800" b="0" i="0" dirty="0" err="1" smtClean="0">
              <a:latin typeface="Calibri"/>
              <a:ea typeface="+mn-ea"/>
              <a:cs typeface="+mn-cs"/>
            </a:rPr>
            <a:t>Jacke</a:t>
          </a:r>
          <a:r>
            <a:rPr lang="en-US" sz="1800" b="0" i="0" dirty="0" smtClean="0">
              <a:latin typeface="Calibri"/>
              <a:ea typeface="+mn-ea"/>
              <a:cs typeface="+mn-cs"/>
            </a:rPr>
            <a:t> </a:t>
          </a:r>
          <a:r>
            <a:rPr lang="en-US" sz="1800" b="0" i="0" dirty="0" err="1" smtClean="0">
              <a:latin typeface="Calibri"/>
              <a:ea typeface="+mn-ea"/>
              <a:cs typeface="+mn-cs"/>
            </a:rPr>
            <a:t>ist</a:t>
          </a:r>
          <a:r>
            <a:rPr lang="en-US" sz="1800" b="0" i="0" dirty="0" smtClean="0">
              <a:latin typeface="Calibri"/>
              <a:ea typeface="+mn-ea"/>
              <a:cs typeface="+mn-cs"/>
            </a:rPr>
            <a:t> </a:t>
          </a:r>
          <a:r>
            <a:rPr lang="en-US" sz="1800" b="0" i="0" dirty="0" err="1" smtClean="0">
              <a:latin typeface="Calibri"/>
              <a:ea typeface="+mn-ea"/>
              <a:cs typeface="+mn-cs"/>
            </a:rPr>
            <a:t>eine</a:t>
          </a:r>
          <a:r>
            <a:rPr lang="en-US" sz="1800" b="0" i="0" dirty="0" smtClean="0">
              <a:latin typeface="Calibri"/>
              <a:ea typeface="+mn-ea"/>
              <a:cs typeface="+mn-cs"/>
            </a:rPr>
            <a:t> </a:t>
          </a:r>
          <a:r>
            <a:rPr lang="en-US" sz="1800" b="0" i="0" dirty="0" err="1" smtClean="0">
              <a:latin typeface="Calibri"/>
              <a:ea typeface="+mn-ea"/>
              <a:cs typeface="+mn-cs"/>
            </a:rPr>
            <a:t>Kamera</a:t>
          </a:r>
          <a:r>
            <a:rPr lang="en-US" sz="1800" b="0" i="0" dirty="0" smtClean="0">
              <a:latin typeface="Calibri"/>
              <a:ea typeface="+mn-ea"/>
              <a:cs typeface="+mn-cs"/>
            </a:rPr>
            <a:t> </a:t>
          </a:r>
          <a:r>
            <a:rPr lang="en-US" sz="1800" b="0" i="0" dirty="0" err="1" smtClean="0">
              <a:latin typeface="Calibri"/>
              <a:ea typeface="+mn-ea"/>
              <a:cs typeface="+mn-cs"/>
            </a:rPr>
            <a:t>versteckt</a:t>
          </a:r>
          <a:r>
            <a:rPr lang="en-US" sz="1800" b="0" i="0" dirty="0" smtClean="0">
              <a:latin typeface="Calibri"/>
              <a:ea typeface="+mn-ea"/>
              <a:cs typeface="+mn-cs"/>
            </a:rPr>
            <a:t>. </a:t>
          </a:r>
          <a:endParaRPr lang="en-US" sz="1800" b="0" i="0" dirty="0">
            <a:latin typeface="Calibri"/>
            <a:ea typeface="+mn-ea"/>
            <a:cs typeface="+mn-cs"/>
          </a:endParaRPr>
        </a:p>
      </dgm:t>
    </dgm:pt>
    <dgm:pt modelId="{41CAE6D9-3274-4619-A199-6449C8C8A935}" type="parTrans" cxnId="{C7594053-8491-4AA6-8B18-DB7F2DBB5D57}">
      <dgm:prSet/>
      <dgm:spPr/>
      <dgm:t>
        <a:bodyPr/>
        <a:lstStyle/>
        <a:p>
          <a:endParaRPr lang="en-US"/>
        </a:p>
      </dgm:t>
    </dgm:pt>
    <dgm:pt modelId="{846A64E2-1105-403F-AD76-408A509ABCE1}" type="sibTrans" cxnId="{C7594053-8491-4AA6-8B18-DB7F2DBB5D57}">
      <dgm:prSet/>
      <dgm:spPr/>
      <dgm:t>
        <a:bodyPr/>
        <a:lstStyle/>
        <a:p>
          <a:endParaRPr lang="en-US"/>
        </a:p>
      </dgm:t>
    </dgm:pt>
    <dgm:pt modelId="{E901DD00-BC7E-41CB-84A6-626F5A952E60}">
      <dgm:prSet/>
      <dgm:spPr/>
      <dgm:t>
        <a:bodyPr/>
        <a:lstStyle/>
        <a:p>
          <a:pPr algn="l" defTabSz="914400">
            <a:buNone/>
          </a:pPr>
          <a:r>
            <a:rPr lang="en-US" sz="1800" b="0" i="0" dirty="0" err="1" smtClean="0">
              <a:latin typeface="Calibri"/>
              <a:ea typeface="+mn-ea"/>
              <a:cs typeface="+mn-cs"/>
            </a:rPr>
            <a:t>Hundproben</a:t>
          </a:r>
          <a:endParaRPr lang="en-US" sz="1800" b="0" i="0" dirty="0">
            <a:latin typeface="Calibri"/>
            <a:ea typeface="+mn-ea"/>
            <a:cs typeface="+mn-cs"/>
          </a:endParaRPr>
        </a:p>
      </dgm:t>
    </dgm:pt>
    <dgm:pt modelId="{92695C34-3908-484B-B9B6-AC1EE94B6FA1}" type="parTrans" cxnId="{B1968E26-0CED-4F8C-B00B-1ED74B31C264}">
      <dgm:prSet/>
      <dgm:spPr/>
      <dgm:t>
        <a:bodyPr/>
        <a:lstStyle/>
        <a:p>
          <a:endParaRPr lang="en-US"/>
        </a:p>
      </dgm:t>
    </dgm:pt>
    <dgm:pt modelId="{21C6305E-5FC3-4082-9A9E-0B8BF4226463}" type="sibTrans" cxnId="{B1968E26-0CED-4F8C-B00B-1ED74B31C264}">
      <dgm:prSet/>
      <dgm:spPr/>
      <dgm:t>
        <a:bodyPr/>
        <a:lstStyle/>
        <a:p>
          <a:endParaRPr lang="en-US"/>
        </a:p>
      </dgm:t>
    </dgm:pt>
    <dgm:pt modelId="{D59767A5-A1D7-46AC-AC6D-17D52E705694}">
      <dgm:prSet/>
      <dgm:spPr/>
      <dgm:t>
        <a:bodyPr/>
        <a:lstStyle/>
        <a:p>
          <a:pPr algn="l" defTabSz="914400">
            <a:buNone/>
          </a:pPr>
          <a:r>
            <a:rPr lang="en-US" sz="1800" b="0" i="0" dirty="0" smtClean="0">
              <a:latin typeface="Calibri"/>
              <a:ea typeface="+mn-ea"/>
              <a:cs typeface="+mn-cs"/>
            </a:rPr>
            <a:t>Der </a:t>
          </a:r>
          <a:r>
            <a:rPr lang="en-US" sz="1800" b="0" i="0" dirty="0" err="1" smtClean="0">
              <a:latin typeface="Calibri"/>
              <a:ea typeface="+mn-ea"/>
              <a:cs typeface="+mn-cs"/>
            </a:rPr>
            <a:t>Wagen</a:t>
          </a:r>
          <a:r>
            <a:rPr lang="en-US" sz="1800" b="0" i="0" dirty="0" smtClean="0">
              <a:latin typeface="Calibri"/>
              <a:ea typeface="+mn-ea"/>
              <a:cs typeface="+mn-cs"/>
            </a:rPr>
            <a:t> des Films</a:t>
          </a:r>
          <a:endParaRPr lang="en-US" sz="1800" b="0" i="0" dirty="0">
            <a:latin typeface="Calibri"/>
            <a:ea typeface="+mn-ea"/>
            <a:cs typeface="+mn-cs"/>
          </a:endParaRPr>
        </a:p>
      </dgm:t>
    </dgm:pt>
    <dgm:pt modelId="{A64E7F72-075C-409B-A27C-C012A578014D}" type="parTrans" cxnId="{1F2A0B39-CB16-4F11-BD66-BC6A79F23358}">
      <dgm:prSet/>
      <dgm:spPr/>
      <dgm:t>
        <a:bodyPr/>
        <a:lstStyle/>
        <a:p>
          <a:endParaRPr lang="en-US"/>
        </a:p>
      </dgm:t>
    </dgm:pt>
    <dgm:pt modelId="{88493F1D-77F9-42CE-A277-0206F38412E5}" type="sibTrans" cxnId="{1F2A0B39-CB16-4F11-BD66-BC6A79F23358}">
      <dgm:prSet/>
      <dgm:spPr/>
      <dgm:t>
        <a:bodyPr/>
        <a:lstStyle/>
        <a:p>
          <a:endParaRPr lang="en-US"/>
        </a:p>
      </dgm:t>
    </dgm:pt>
    <dgm:pt modelId="{846A9DC0-069C-4BB1-A5D3-5DC48747B2AF}" type="pres">
      <dgm:prSet presAssocID="{2DEA7C64-4144-46E9-8970-3281B8357B27}" presName="Name0" presStyleCnt="0">
        <dgm:presLayoutVars>
          <dgm:chMax/>
          <dgm:chPref/>
          <dgm:dir/>
          <dgm:animLvl val="lvl"/>
          <dgm:resizeHandles val="exact"/>
        </dgm:presLayoutVars>
      </dgm:prSet>
      <dgm:spPr/>
      <dgm:t>
        <a:bodyPr/>
        <a:lstStyle/>
        <a:p>
          <a:endParaRPr lang="en-US"/>
        </a:p>
      </dgm:t>
    </dgm:pt>
    <dgm:pt modelId="{9644B661-7D34-47FF-853D-641CD7DB3528}" type="pres">
      <dgm:prSet presAssocID="{34444584-1702-4B29-9015-8C955CC78D14}" presName="composite" presStyleCnt="0"/>
      <dgm:spPr/>
    </dgm:pt>
    <dgm:pt modelId="{CF45208D-7F38-4ABB-9424-5BFF78DD7DB3}" type="pres">
      <dgm:prSet presAssocID="{34444584-1702-4B29-9015-8C955CC78D14}" presName="Image" presStyleLbl="alignNode1" presStyleIdx="0" presStyleCnt="4"/>
      <dgm:spPr>
        <a:blipFill rotWithShape="1">
          <a:blip xmlns:r="http://schemas.openxmlformats.org/officeDocument/2006/relationships" r:embed="rId1"/>
          <a:stretch>
            <a:fillRect/>
          </a:stretch>
        </a:blipFill>
        <a:effectLst>
          <a:innerShdw blurRad="114300">
            <a:prstClr val="black"/>
          </a:innerShdw>
        </a:effectLst>
      </dgm:spPr>
      <dgm:t>
        <a:bodyPr/>
        <a:lstStyle/>
        <a:p>
          <a:endParaRPr lang="en-US"/>
        </a:p>
      </dgm:t>
    </dgm:pt>
    <dgm:pt modelId="{3A79C46D-E7F9-4D43-8E49-6908B048DCFD}" type="pres">
      <dgm:prSet presAssocID="{34444584-1702-4B29-9015-8C955CC78D14}" presName="Accent" presStyleLbl="parChTrans1D1" presStyleIdx="0" presStyleCnt="4"/>
      <dgm:spPr>
        <a:ln w="28575">
          <a:solidFill>
            <a:schemeClr val="bg2"/>
          </a:solidFill>
        </a:ln>
      </dgm:spPr>
    </dgm:pt>
    <dgm:pt modelId="{891C88A6-6972-49D4-B586-4957AE28BF0D}" type="pres">
      <dgm:prSet presAssocID="{34444584-1702-4B29-9015-8C955CC78D14}" presName="Parent" presStyleLbl="revTx" presStyleIdx="0" presStyleCnt="4">
        <dgm:presLayoutVars>
          <dgm:chMax val="0"/>
          <dgm:chPref val="0"/>
          <dgm:bulletEnabled val="1"/>
        </dgm:presLayoutVars>
      </dgm:prSet>
      <dgm:spPr/>
      <dgm:t>
        <a:bodyPr/>
        <a:lstStyle/>
        <a:p>
          <a:endParaRPr lang="en-US"/>
        </a:p>
      </dgm:t>
    </dgm:pt>
    <dgm:pt modelId="{84F0E753-5BD3-423F-83DB-31E73F5550D4}" type="pres">
      <dgm:prSet presAssocID="{3CF06A33-4CCA-4BD7-B375-3F88DC8120B9}" presName="sibTrans" presStyleCnt="0"/>
      <dgm:spPr/>
    </dgm:pt>
    <dgm:pt modelId="{35AA4519-A041-4285-BD4F-56E401867ED1}" type="pres">
      <dgm:prSet presAssocID="{C1DE1043-8F93-4344-B805-61D84774669B}" presName="composite" presStyleCnt="0"/>
      <dgm:spPr/>
    </dgm:pt>
    <dgm:pt modelId="{92491E33-B517-48FE-8952-2DFB833452AD}" type="pres">
      <dgm:prSet presAssocID="{C1DE1043-8F93-4344-B805-61D84774669B}" presName="Image" presStyleLbl="alignNode1" presStyleIdx="1" presStyleCnt="4"/>
      <dgm:spPr>
        <a:blipFill rotWithShape="1">
          <a:blip xmlns:r="http://schemas.openxmlformats.org/officeDocument/2006/relationships" r:embed="rId2"/>
          <a:stretch>
            <a:fillRect/>
          </a:stretch>
        </a:blipFill>
        <a:effectLst>
          <a:innerShdw blurRad="114300">
            <a:prstClr val="black"/>
          </a:innerShdw>
        </a:effectLst>
      </dgm:spPr>
      <dgm:t>
        <a:bodyPr/>
        <a:lstStyle/>
        <a:p>
          <a:endParaRPr lang="en-US"/>
        </a:p>
      </dgm:t>
    </dgm:pt>
    <dgm:pt modelId="{19568C7D-1786-4745-8F1F-C5A535399CB3}" type="pres">
      <dgm:prSet presAssocID="{C1DE1043-8F93-4344-B805-61D84774669B}" presName="Accent" presStyleLbl="parChTrans1D1" presStyleIdx="1" presStyleCnt="4"/>
      <dgm:spPr>
        <a:ln w="28575">
          <a:solidFill>
            <a:schemeClr val="bg2"/>
          </a:solidFill>
        </a:ln>
      </dgm:spPr>
    </dgm:pt>
    <dgm:pt modelId="{A0DC8449-4B00-43B7-97EB-235E13A60945}" type="pres">
      <dgm:prSet presAssocID="{C1DE1043-8F93-4344-B805-61D84774669B}" presName="Parent" presStyleLbl="revTx" presStyleIdx="1" presStyleCnt="4">
        <dgm:presLayoutVars>
          <dgm:chMax val="0"/>
          <dgm:chPref val="0"/>
          <dgm:bulletEnabled val="1"/>
        </dgm:presLayoutVars>
      </dgm:prSet>
      <dgm:spPr/>
      <dgm:t>
        <a:bodyPr/>
        <a:lstStyle/>
        <a:p>
          <a:endParaRPr lang="en-US"/>
        </a:p>
      </dgm:t>
    </dgm:pt>
    <dgm:pt modelId="{4C8E1A9A-DCE5-4171-B091-EE3CE34D9D5A}" type="pres">
      <dgm:prSet presAssocID="{846A64E2-1105-403F-AD76-408A509ABCE1}" presName="sibTrans" presStyleCnt="0"/>
      <dgm:spPr/>
    </dgm:pt>
    <dgm:pt modelId="{E0202636-C3FE-4DE7-B16F-4518BADAEA70}" type="pres">
      <dgm:prSet presAssocID="{E901DD00-BC7E-41CB-84A6-626F5A952E60}" presName="composite" presStyleCnt="0"/>
      <dgm:spPr/>
    </dgm:pt>
    <dgm:pt modelId="{3B858F1E-6206-46C5-BC20-8553249622B0}" type="pres">
      <dgm:prSet presAssocID="{E901DD00-BC7E-41CB-84A6-626F5A952E60}" presName="Image" presStyleLbl="alignNode1" presStyleIdx="2" presStyleCnt="4"/>
      <dgm:spPr>
        <a:blipFill rotWithShape="1">
          <a:blip xmlns:r="http://schemas.openxmlformats.org/officeDocument/2006/relationships" r:embed="rId3"/>
          <a:stretch>
            <a:fillRect/>
          </a:stretch>
        </a:blipFill>
        <a:effectLst>
          <a:innerShdw blurRad="114300">
            <a:prstClr val="black"/>
          </a:innerShdw>
        </a:effectLst>
      </dgm:spPr>
      <dgm:t>
        <a:bodyPr/>
        <a:lstStyle/>
        <a:p>
          <a:endParaRPr lang="en-US"/>
        </a:p>
      </dgm:t>
    </dgm:pt>
    <dgm:pt modelId="{0C6B170E-F1F2-4DAF-A84D-0D29BDE63882}" type="pres">
      <dgm:prSet presAssocID="{E901DD00-BC7E-41CB-84A6-626F5A952E60}" presName="Accent" presStyleLbl="parChTrans1D1" presStyleIdx="2" presStyleCnt="4"/>
      <dgm:spPr>
        <a:ln w="28575">
          <a:solidFill>
            <a:schemeClr val="bg2"/>
          </a:solidFill>
        </a:ln>
      </dgm:spPr>
    </dgm:pt>
    <dgm:pt modelId="{9B328771-3823-4330-8B7D-3EA7D120D60F}" type="pres">
      <dgm:prSet presAssocID="{E901DD00-BC7E-41CB-84A6-626F5A952E60}" presName="Parent" presStyleLbl="revTx" presStyleIdx="2" presStyleCnt="4">
        <dgm:presLayoutVars>
          <dgm:chMax val="0"/>
          <dgm:chPref val="0"/>
          <dgm:bulletEnabled val="1"/>
        </dgm:presLayoutVars>
      </dgm:prSet>
      <dgm:spPr/>
      <dgm:t>
        <a:bodyPr/>
        <a:lstStyle/>
        <a:p>
          <a:endParaRPr lang="en-US"/>
        </a:p>
      </dgm:t>
    </dgm:pt>
    <dgm:pt modelId="{30123E01-23FC-4B9E-9D75-C2A3BCB88843}" type="pres">
      <dgm:prSet presAssocID="{21C6305E-5FC3-4082-9A9E-0B8BF4226463}" presName="sibTrans" presStyleCnt="0"/>
      <dgm:spPr/>
    </dgm:pt>
    <dgm:pt modelId="{3A374C05-2598-4A68-A3ED-B8880F6B0D55}" type="pres">
      <dgm:prSet presAssocID="{D59767A5-A1D7-46AC-AC6D-17D52E705694}" presName="composite" presStyleCnt="0"/>
      <dgm:spPr/>
    </dgm:pt>
    <dgm:pt modelId="{BC180876-A85B-4BD4-B89D-F46D7AEC1C85}" type="pres">
      <dgm:prSet presAssocID="{D59767A5-A1D7-46AC-AC6D-17D52E705694}" presName="Image" presStyleLbl="alignNode1" presStyleIdx="3" presStyleCnt="4"/>
      <dgm:spPr>
        <a:blipFill rotWithShape="1">
          <a:blip xmlns:r="http://schemas.openxmlformats.org/officeDocument/2006/relationships" r:embed="rId4"/>
          <a:stretch>
            <a:fillRect/>
          </a:stretch>
        </a:blipFill>
        <a:effectLst>
          <a:innerShdw blurRad="114300">
            <a:prstClr val="black"/>
          </a:innerShdw>
        </a:effectLst>
      </dgm:spPr>
      <dgm:t>
        <a:bodyPr/>
        <a:lstStyle/>
        <a:p>
          <a:endParaRPr lang="en-US"/>
        </a:p>
      </dgm:t>
    </dgm:pt>
    <dgm:pt modelId="{4AC1E8A7-C747-4E15-8C34-DE40A7F5B15D}" type="pres">
      <dgm:prSet presAssocID="{D59767A5-A1D7-46AC-AC6D-17D52E705694}" presName="Accent" presStyleLbl="parChTrans1D1" presStyleIdx="3" presStyleCnt="4"/>
      <dgm:spPr>
        <a:ln w="28575">
          <a:solidFill>
            <a:schemeClr val="bg2"/>
          </a:solidFill>
        </a:ln>
      </dgm:spPr>
    </dgm:pt>
    <dgm:pt modelId="{60DC1FF0-721A-464C-8DB2-107A7A6B1221}" type="pres">
      <dgm:prSet presAssocID="{D59767A5-A1D7-46AC-AC6D-17D52E705694}" presName="Parent" presStyleLbl="revTx" presStyleIdx="3" presStyleCnt="4">
        <dgm:presLayoutVars>
          <dgm:chMax val="0"/>
          <dgm:chPref val="0"/>
          <dgm:bulletEnabled val="1"/>
        </dgm:presLayoutVars>
      </dgm:prSet>
      <dgm:spPr/>
      <dgm:t>
        <a:bodyPr/>
        <a:lstStyle/>
        <a:p>
          <a:endParaRPr lang="en-US"/>
        </a:p>
      </dgm:t>
    </dgm:pt>
  </dgm:ptLst>
  <dgm:cxnLst>
    <dgm:cxn modelId="{AB3E9055-8EC8-4991-AF53-7368DAD42B88}" type="presOf" srcId="{D59767A5-A1D7-46AC-AC6D-17D52E705694}" destId="{60DC1FF0-721A-464C-8DB2-107A7A6B1221}" srcOrd="0" destOrd="0" presId="urn:microsoft.com/office/officeart/2008/layout/PictureLineup"/>
    <dgm:cxn modelId="{3E95CAD8-E0C3-4041-9406-2017FD81F562}" srcId="{2DEA7C64-4144-46E9-8970-3281B8357B27}" destId="{34444584-1702-4B29-9015-8C955CC78D14}" srcOrd="0" destOrd="0" parTransId="{D258A65C-C477-4378-9C72-FAAB6E31971E}" sibTransId="{3CF06A33-4CCA-4BD7-B375-3F88DC8120B9}"/>
    <dgm:cxn modelId="{9B2F60BE-FF9F-4B01-959C-CB97455A88E0}" type="presOf" srcId="{34444584-1702-4B29-9015-8C955CC78D14}" destId="{891C88A6-6972-49D4-B586-4957AE28BF0D}" srcOrd="0" destOrd="0" presId="urn:microsoft.com/office/officeart/2008/layout/PictureLineup"/>
    <dgm:cxn modelId="{C7594053-8491-4AA6-8B18-DB7F2DBB5D57}" srcId="{2DEA7C64-4144-46E9-8970-3281B8357B27}" destId="{C1DE1043-8F93-4344-B805-61D84774669B}" srcOrd="1" destOrd="0" parTransId="{41CAE6D9-3274-4619-A199-6449C8C8A935}" sibTransId="{846A64E2-1105-403F-AD76-408A509ABCE1}"/>
    <dgm:cxn modelId="{B1968E26-0CED-4F8C-B00B-1ED74B31C264}" srcId="{2DEA7C64-4144-46E9-8970-3281B8357B27}" destId="{E901DD00-BC7E-41CB-84A6-626F5A952E60}" srcOrd="2" destOrd="0" parTransId="{92695C34-3908-484B-B9B6-AC1EE94B6FA1}" sibTransId="{21C6305E-5FC3-4082-9A9E-0B8BF4226463}"/>
    <dgm:cxn modelId="{1F2A0B39-CB16-4F11-BD66-BC6A79F23358}" srcId="{2DEA7C64-4144-46E9-8970-3281B8357B27}" destId="{D59767A5-A1D7-46AC-AC6D-17D52E705694}" srcOrd="3" destOrd="0" parTransId="{A64E7F72-075C-409B-A27C-C012A578014D}" sibTransId="{88493F1D-77F9-42CE-A277-0206F38412E5}"/>
    <dgm:cxn modelId="{5EB824DD-4771-4976-9359-84A1E58D3FDB}" type="presOf" srcId="{C1DE1043-8F93-4344-B805-61D84774669B}" destId="{A0DC8449-4B00-43B7-97EB-235E13A60945}" srcOrd="0" destOrd="0" presId="urn:microsoft.com/office/officeart/2008/layout/PictureLineup"/>
    <dgm:cxn modelId="{F2BCBCC5-816A-4ED0-A291-F8F6061247A9}" type="presOf" srcId="{2DEA7C64-4144-46E9-8970-3281B8357B27}" destId="{846A9DC0-069C-4BB1-A5D3-5DC48747B2AF}" srcOrd="0" destOrd="0" presId="urn:microsoft.com/office/officeart/2008/layout/PictureLineup"/>
    <dgm:cxn modelId="{79EA96D9-8BE2-406D-92D0-0A169220663C}" type="presOf" srcId="{E901DD00-BC7E-41CB-84A6-626F5A952E60}" destId="{9B328771-3823-4330-8B7D-3EA7D120D60F}" srcOrd="0" destOrd="0" presId="urn:microsoft.com/office/officeart/2008/layout/PictureLineup"/>
    <dgm:cxn modelId="{8D93D54D-0C24-4E46-A0AE-5AAC0F6314BE}" type="presParOf" srcId="{846A9DC0-069C-4BB1-A5D3-5DC48747B2AF}" destId="{9644B661-7D34-47FF-853D-641CD7DB3528}" srcOrd="0" destOrd="0" presId="urn:microsoft.com/office/officeart/2008/layout/PictureLineup"/>
    <dgm:cxn modelId="{1743C19C-09D2-46C1-9F4A-03B50DE1C8EF}" type="presParOf" srcId="{9644B661-7D34-47FF-853D-641CD7DB3528}" destId="{CF45208D-7F38-4ABB-9424-5BFF78DD7DB3}" srcOrd="0" destOrd="0" presId="urn:microsoft.com/office/officeart/2008/layout/PictureLineup"/>
    <dgm:cxn modelId="{070528E1-9E91-4F90-910B-CD317FCDB895}" type="presParOf" srcId="{9644B661-7D34-47FF-853D-641CD7DB3528}" destId="{3A79C46D-E7F9-4D43-8E49-6908B048DCFD}" srcOrd="1" destOrd="0" presId="urn:microsoft.com/office/officeart/2008/layout/PictureLineup"/>
    <dgm:cxn modelId="{B39E651D-F573-4F39-91FE-AFDFD1CC8317}" type="presParOf" srcId="{9644B661-7D34-47FF-853D-641CD7DB3528}" destId="{891C88A6-6972-49D4-B586-4957AE28BF0D}" srcOrd="2" destOrd="0" presId="urn:microsoft.com/office/officeart/2008/layout/PictureLineup"/>
    <dgm:cxn modelId="{92B21817-676D-4137-B224-58BAD36F378C}" type="presParOf" srcId="{846A9DC0-069C-4BB1-A5D3-5DC48747B2AF}" destId="{84F0E753-5BD3-423F-83DB-31E73F5550D4}" srcOrd="1" destOrd="0" presId="urn:microsoft.com/office/officeart/2008/layout/PictureLineup"/>
    <dgm:cxn modelId="{80306851-3B27-4FCC-9E31-4D77D7E5E70B}" type="presParOf" srcId="{846A9DC0-069C-4BB1-A5D3-5DC48747B2AF}" destId="{35AA4519-A041-4285-BD4F-56E401867ED1}" srcOrd="2" destOrd="0" presId="urn:microsoft.com/office/officeart/2008/layout/PictureLineup"/>
    <dgm:cxn modelId="{116BFB8A-9F0B-44E2-9370-49509C4DDA90}" type="presParOf" srcId="{35AA4519-A041-4285-BD4F-56E401867ED1}" destId="{92491E33-B517-48FE-8952-2DFB833452AD}" srcOrd="0" destOrd="0" presId="urn:microsoft.com/office/officeart/2008/layout/PictureLineup"/>
    <dgm:cxn modelId="{C9AAB613-2D0A-4502-87B9-813676A5B0FC}" type="presParOf" srcId="{35AA4519-A041-4285-BD4F-56E401867ED1}" destId="{19568C7D-1786-4745-8F1F-C5A535399CB3}" srcOrd="1" destOrd="0" presId="urn:microsoft.com/office/officeart/2008/layout/PictureLineup"/>
    <dgm:cxn modelId="{C01D7805-CB02-4920-8CF2-F69E4FA297A7}" type="presParOf" srcId="{35AA4519-A041-4285-BD4F-56E401867ED1}" destId="{A0DC8449-4B00-43B7-97EB-235E13A60945}" srcOrd="2" destOrd="0" presId="urn:microsoft.com/office/officeart/2008/layout/PictureLineup"/>
    <dgm:cxn modelId="{CAD15B4E-D0A2-41CA-9B25-063DE22CB7C3}" type="presParOf" srcId="{846A9DC0-069C-4BB1-A5D3-5DC48747B2AF}" destId="{4C8E1A9A-DCE5-4171-B091-EE3CE34D9D5A}" srcOrd="3" destOrd="0" presId="urn:microsoft.com/office/officeart/2008/layout/PictureLineup"/>
    <dgm:cxn modelId="{BB997A5A-24F0-465D-A2AA-2A53D8612B4A}" type="presParOf" srcId="{846A9DC0-069C-4BB1-A5D3-5DC48747B2AF}" destId="{E0202636-C3FE-4DE7-B16F-4518BADAEA70}" srcOrd="4" destOrd="0" presId="urn:microsoft.com/office/officeart/2008/layout/PictureLineup"/>
    <dgm:cxn modelId="{7EF4D3F3-47F4-4530-A2B5-0B7EF2273FDD}" type="presParOf" srcId="{E0202636-C3FE-4DE7-B16F-4518BADAEA70}" destId="{3B858F1E-6206-46C5-BC20-8553249622B0}" srcOrd="0" destOrd="0" presId="urn:microsoft.com/office/officeart/2008/layout/PictureLineup"/>
    <dgm:cxn modelId="{3B330155-F9E5-46D1-A22E-8B79B84A3462}" type="presParOf" srcId="{E0202636-C3FE-4DE7-B16F-4518BADAEA70}" destId="{0C6B170E-F1F2-4DAF-A84D-0D29BDE63882}" srcOrd="1" destOrd="0" presId="urn:microsoft.com/office/officeart/2008/layout/PictureLineup"/>
    <dgm:cxn modelId="{F4C3E695-8551-4CA7-81CE-A4C46BED6B65}" type="presParOf" srcId="{E0202636-C3FE-4DE7-B16F-4518BADAEA70}" destId="{9B328771-3823-4330-8B7D-3EA7D120D60F}" srcOrd="2" destOrd="0" presId="urn:microsoft.com/office/officeart/2008/layout/PictureLineup"/>
    <dgm:cxn modelId="{BA081E5E-EEC6-4E81-B558-BC81AF24C8CE}" type="presParOf" srcId="{846A9DC0-069C-4BB1-A5D3-5DC48747B2AF}" destId="{30123E01-23FC-4B9E-9D75-C2A3BCB88843}" srcOrd="5" destOrd="0" presId="urn:microsoft.com/office/officeart/2008/layout/PictureLineup"/>
    <dgm:cxn modelId="{F4A2A74F-84D7-4918-9F74-F941314E604F}" type="presParOf" srcId="{846A9DC0-069C-4BB1-A5D3-5DC48747B2AF}" destId="{3A374C05-2598-4A68-A3ED-B8880F6B0D55}" srcOrd="6" destOrd="0" presId="urn:microsoft.com/office/officeart/2008/layout/PictureLineup"/>
    <dgm:cxn modelId="{34FC3F1F-08AC-4642-AB0F-881C7FD04E84}" type="presParOf" srcId="{3A374C05-2598-4A68-A3ED-B8880F6B0D55}" destId="{BC180876-A85B-4BD4-B89D-F46D7AEC1C85}" srcOrd="0" destOrd="0" presId="urn:microsoft.com/office/officeart/2008/layout/PictureLineup"/>
    <dgm:cxn modelId="{45F9328B-958E-409C-BF8A-0B245F1C8F9A}" type="presParOf" srcId="{3A374C05-2598-4A68-A3ED-B8880F6B0D55}" destId="{4AC1E8A7-C747-4E15-8C34-DE40A7F5B15D}" srcOrd="1" destOrd="0" presId="urn:microsoft.com/office/officeart/2008/layout/PictureLineup"/>
    <dgm:cxn modelId="{42A57764-B5A7-4A19-BF59-3D2FEA63D916}" type="presParOf" srcId="{3A374C05-2598-4A68-A3ED-B8880F6B0D55}" destId="{60DC1FF0-721A-464C-8DB2-107A7A6B1221}" srcOrd="2" destOrd="0" presId="urn:microsoft.com/office/officeart/2008/layout/PictureLineup"/>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916926-6562-4756-82D2-EC4F865FDE7D}" type="doc">
      <dgm:prSet loTypeId="urn:microsoft.com/office/officeart/2005/8/layout/lProcess2" loCatId="list" qsTypeId="urn:microsoft.com/office/officeart/2005/8/quickstyle/simple4" qsCatId="simple" csTypeId="urn:microsoft.com/office/officeart/2005/8/colors/colorful4" csCatId="colorful" phldr="1"/>
      <dgm:spPr/>
      <dgm:t>
        <a:bodyPr/>
        <a:lstStyle/>
        <a:p>
          <a:endParaRPr lang="en-US"/>
        </a:p>
      </dgm:t>
    </dgm:pt>
    <dgm:pt modelId="{08411F17-AA24-4124-8098-87AEC973B4C0}">
      <dgm:prSet/>
      <dgm:spPr/>
      <dgm:t>
        <a:bodyPr/>
        <a:lstStyle/>
        <a:p>
          <a:pPr algn="l" defTabSz="914400">
            <a:buNone/>
          </a:pPr>
          <a:r>
            <a:rPr lang="en-US" sz="1800" b="0" i="0" dirty="0" smtClean="0">
              <a:latin typeface="Calibri"/>
              <a:ea typeface="+mn-ea"/>
              <a:cs typeface="+mn-cs"/>
            </a:rPr>
            <a:t>Chap.1</a:t>
          </a:r>
          <a:endParaRPr lang="en-US" sz="1800" b="0" i="0" dirty="0">
            <a:latin typeface="Calibri"/>
            <a:ea typeface="+mn-ea"/>
            <a:cs typeface="+mn-cs"/>
          </a:endParaRPr>
        </a:p>
      </dgm:t>
    </dgm:pt>
    <dgm:pt modelId="{F0D82E9D-7D54-4D25-95E5-722D34EEA4EF}" type="parTrans" cxnId="{2A1FEA7B-E6E8-4E7D-98E6-C75AC5FBF21F}">
      <dgm:prSet/>
      <dgm:spPr/>
      <dgm:t>
        <a:bodyPr/>
        <a:lstStyle/>
        <a:p>
          <a:endParaRPr lang="en-US"/>
        </a:p>
      </dgm:t>
    </dgm:pt>
    <dgm:pt modelId="{FCA3E0CD-EF55-4705-B9B9-D157973DD622}" type="sibTrans" cxnId="{2A1FEA7B-E6E8-4E7D-98E6-C75AC5FBF21F}">
      <dgm:prSet/>
      <dgm:spPr/>
      <dgm:t>
        <a:bodyPr/>
        <a:lstStyle/>
        <a:p>
          <a:endParaRPr lang="en-US"/>
        </a:p>
      </dgm:t>
    </dgm:pt>
    <dgm:pt modelId="{733DAC9D-584D-4109-8CA7-4A8647267EF6}">
      <dgm:prSet/>
      <dgm:spPr>
        <a:noFill/>
        <a:ln>
          <a:solidFill>
            <a:schemeClr val="accent1"/>
          </a:solidFill>
        </a:ln>
      </dgm:spPr>
      <dgm:t>
        <a:bodyPr/>
        <a:lstStyle/>
        <a:p>
          <a:pPr algn="l" defTabSz="914400">
            <a:buNone/>
          </a:pPr>
          <a:r>
            <a:rPr lang="en-US" sz="1800" b="0" i="0" dirty="0" smtClean="0">
              <a:solidFill>
                <a:schemeClr val="tx1"/>
              </a:solidFill>
              <a:latin typeface="Calibri"/>
              <a:ea typeface="+mn-ea"/>
              <a:cs typeface="+mn-cs"/>
            </a:rPr>
            <a:t>Berlin-</a:t>
          </a:r>
          <a:r>
            <a:rPr lang="en-US" sz="1800" b="0" i="0" dirty="0" err="1" smtClean="0">
              <a:solidFill>
                <a:schemeClr val="tx1"/>
              </a:solidFill>
              <a:latin typeface="Calibri"/>
              <a:ea typeface="+mn-ea"/>
              <a:cs typeface="+mn-cs"/>
            </a:rPr>
            <a:t>Schönhausen</a:t>
          </a:r>
          <a:endParaRPr lang="en-US" sz="1800" b="0" i="0" dirty="0">
            <a:solidFill>
              <a:schemeClr val="tx1"/>
            </a:solidFill>
            <a:latin typeface="Calibri"/>
            <a:ea typeface="+mn-ea"/>
            <a:cs typeface="+mn-cs"/>
          </a:endParaRPr>
        </a:p>
      </dgm:t>
    </dgm:pt>
    <dgm:pt modelId="{36269701-24DA-4A76-B477-C19789CAFCB9}" type="parTrans" cxnId="{711524A0-3CA0-44F1-AE27-7FD9AF7C9DEC}">
      <dgm:prSet/>
      <dgm:spPr/>
      <dgm:t>
        <a:bodyPr/>
        <a:lstStyle/>
        <a:p>
          <a:endParaRPr lang="en-US"/>
        </a:p>
      </dgm:t>
    </dgm:pt>
    <dgm:pt modelId="{B8B14C73-D6AA-42EE-89A6-161BBF636DBB}" type="sibTrans" cxnId="{711524A0-3CA0-44F1-AE27-7FD9AF7C9DEC}">
      <dgm:prSet/>
      <dgm:spPr/>
      <dgm:t>
        <a:bodyPr/>
        <a:lstStyle/>
        <a:p>
          <a:endParaRPr lang="en-US"/>
        </a:p>
      </dgm:t>
    </dgm:pt>
    <dgm:pt modelId="{0325C240-712A-40FF-9496-18F879B1796A}">
      <dgm:prSet/>
      <dgm:spPr/>
      <dgm:t>
        <a:bodyPr/>
        <a:lstStyle/>
        <a:p>
          <a:pPr algn="l" defTabSz="914400">
            <a:buNone/>
          </a:pPr>
          <a:r>
            <a:rPr lang="en-US" sz="1800" b="0" i="0" dirty="0" smtClean="0">
              <a:latin typeface="Calibri"/>
              <a:ea typeface="+mn-ea"/>
              <a:cs typeface="+mn-cs"/>
            </a:rPr>
            <a:t>Chap.2 </a:t>
          </a:r>
          <a:endParaRPr lang="en-US" sz="1800" b="0" i="0" dirty="0">
            <a:latin typeface="Calibri"/>
            <a:ea typeface="+mn-ea"/>
            <a:cs typeface="+mn-cs"/>
          </a:endParaRPr>
        </a:p>
      </dgm:t>
    </dgm:pt>
    <dgm:pt modelId="{19598B80-8328-4549-BEC5-936FAA2B339D}" type="parTrans" cxnId="{1FE3798B-4B70-49DD-B315-5AB81B80EEF1}">
      <dgm:prSet/>
      <dgm:spPr/>
      <dgm:t>
        <a:bodyPr/>
        <a:lstStyle/>
        <a:p>
          <a:endParaRPr lang="en-US"/>
        </a:p>
      </dgm:t>
    </dgm:pt>
    <dgm:pt modelId="{6FA5C717-F0ED-437F-9722-9A8D878A6CD6}" type="sibTrans" cxnId="{1FE3798B-4B70-49DD-B315-5AB81B80EEF1}">
      <dgm:prSet/>
      <dgm:spPr/>
      <dgm:t>
        <a:bodyPr/>
        <a:lstStyle/>
        <a:p>
          <a:endParaRPr lang="en-US"/>
        </a:p>
      </dgm:t>
    </dgm:pt>
    <dgm:pt modelId="{4E4C536A-2967-4068-A676-027936E43EE5}">
      <dgm:prSet/>
      <dgm:spPr/>
      <dgm:t>
        <a:bodyPr/>
        <a:lstStyle/>
        <a:p>
          <a:pPr algn="l" defTabSz="914400">
            <a:buNone/>
          </a:pPr>
          <a:r>
            <a:rPr lang="en-US" sz="1800" b="0" i="0" dirty="0" smtClean="0">
              <a:latin typeface="Calibri"/>
              <a:ea typeface="+mn-ea"/>
              <a:cs typeface="+mn-cs"/>
            </a:rPr>
            <a:t>La </a:t>
          </a:r>
          <a:r>
            <a:rPr lang="en-US" sz="1800" b="0" i="0" dirty="0" err="1" smtClean="0">
              <a:latin typeface="Calibri"/>
              <a:ea typeface="+mn-ea"/>
              <a:cs typeface="+mn-cs"/>
            </a:rPr>
            <a:t>mise</a:t>
          </a:r>
          <a:r>
            <a:rPr lang="en-US" sz="1800" b="0" i="0" dirty="0" smtClean="0">
              <a:latin typeface="Calibri"/>
              <a:ea typeface="+mn-ea"/>
              <a:cs typeface="+mn-cs"/>
            </a:rPr>
            <a:t> en place de </a:t>
          </a:r>
          <a:r>
            <a:rPr lang="en-US" sz="1800" b="0" i="0" dirty="0" err="1" smtClean="0">
              <a:latin typeface="Calibri"/>
              <a:ea typeface="+mn-ea"/>
              <a:cs typeface="+mn-cs"/>
            </a:rPr>
            <a:t>l’opération</a:t>
          </a:r>
          <a:r>
            <a:rPr lang="en-US" sz="1800" b="0" i="0" dirty="0" smtClean="0">
              <a:latin typeface="Calibri"/>
              <a:ea typeface="+mn-ea"/>
              <a:cs typeface="+mn-cs"/>
            </a:rPr>
            <a:t> Lazlo</a:t>
          </a:r>
          <a:endParaRPr lang="en-US" sz="1800" b="0" i="0" dirty="0">
            <a:latin typeface="Calibri"/>
            <a:ea typeface="+mn-ea"/>
            <a:cs typeface="+mn-cs"/>
          </a:endParaRPr>
        </a:p>
      </dgm:t>
    </dgm:pt>
    <dgm:pt modelId="{9019A127-13D3-49F7-90DA-EA04C78B0548}" type="parTrans" cxnId="{95332836-30FE-4DCB-A838-8B8675B6CF4F}">
      <dgm:prSet/>
      <dgm:spPr/>
      <dgm:t>
        <a:bodyPr/>
        <a:lstStyle/>
        <a:p>
          <a:endParaRPr lang="en-US"/>
        </a:p>
      </dgm:t>
    </dgm:pt>
    <dgm:pt modelId="{B291314D-3909-4A70-9EA4-DDB0E17D2E84}" type="sibTrans" cxnId="{95332836-30FE-4DCB-A838-8B8675B6CF4F}">
      <dgm:prSet/>
      <dgm:spPr/>
      <dgm:t>
        <a:bodyPr/>
        <a:lstStyle/>
        <a:p>
          <a:endParaRPr lang="en-US"/>
        </a:p>
      </dgm:t>
    </dgm:pt>
    <dgm:pt modelId="{5D3AEE28-CBAD-4709-B846-D0DABD622D4A}" type="pres">
      <dgm:prSet presAssocID="{CC916926-6562-4756-82D2-EC4F865FDE7D}" presName="theList" presStyleCnt="0">
        <dgm:presLayoutVars>
          <dgm:dir/>
          <dgm:animLvl val="lvl"/>
          <dgm:resizeHandles val="exact"/>
        </dgm:presLayoutVars>
      </dgm:prSet>
      <dgm:spPr/>
      <dgm:t>
        <a:bodyPr/>
        <a:lstStyle/>
        <a:p>
          <a:endParaRPr lang="en-US"/>
        </a:p>
      </dgm:t>
    </dgm:pt>
    <dgm:pt modelId="{9C6CA4E9-8B3F-4992-81D4-C6CD0EACC1FB}" type="pres">
      <dgm:prSet presAssocID="{08411F17-AA24-4124-8098-87AEC973B4C0}" presName="compNode" presStyleCnt="0"/>
      <dgm:spPr/>
    </dgm:pt>
    <dgm:pt modelId="{1F7E58F3-FDB8-4877-B580-144B390AC401}" type="pres">
      <dgm:prSet presAssocID="{08411F17-AA24-4124-8098-87AEC973B4C0}" presName="aNode" presStyleLbl="bgShp" presStyleIdx="0" presStyleCnt="2"/>
      <dgm:spPr>
        <a:prstGeom prst="rect">
          <a:avLst/>
        </a:prstGeom>
      </dgm:spPr>
      <dgm:t>
        <a:bodyPr/>
        <a:lstStyle/>
        <a:p>
          <a:endParaRPr lang="en-US"/>
        </a:p>
      </dgm:t>
    </dgm:pt>
    <dgm:pt modelId="{72FD0193-C0AF-46FB-8BB0-0D3174E1BAAE}" type="pres">
      <dgm:prSet presAssocID="{08411F17-AA24-4124-8098-87AEC973B4C0}" presName="textNode" presStyleLbl="bgShp" presStyleIdx="0" presStyleCnt="2"/>
      <dgm:spPr/>
      <dgm:t>
        <a:bodyPr/>
        <a:lstStyle/>
        <a:p>
          <a:endParaRPr lang="en-US"/>
        </a:p>
      </dgm:t>
    </dgm:pt>
    <dgm:pt modelId="{27291A48-53B8-49B2-B58D-013E66D40E8E}" type="pres">
      <dgm:prSet presAssocID="{08411F17-AA24-4124-8098-87AEC973B4C0}" presName="compChildNode" presStyleCnt="0"/>
      <dgm:spPr/>
    </dgm:pt>
    <dgm:pt modelId="{EBEFCB60-4CD1-43DE-BDEE-5117F307BEE9}" type="pres">
      <dgm:prSet presAssocID="{08411F17-AA24-4124-8098-87AEC973B4C0}" presName="theInnerList" presStyleCnt="0"/>
      <dgm:spPr/>
    </dgm:pt>
    <dgm:pt modelId="{0998733F-64A8-471B-A050-76F6CC27E723}" type="pres">
      <dgm:prSet presAssocID="{733DAC9D-584D-4109-8CA7-4A8647267EF6}" presName="childNode" presStyleLbl="node1" presStyleIdx="0" presStyleCnt="2">
        <dgm:presLayoutVars>
          <dgm:bulletEnabled val="1"/>
        </dgm:presLayoutVars>
      </dgm:prSet>
      <dgm:spPr/>
      <dgm:t>
        <a:bodyPr/>
        <a:lstStyle/>
        <a:p>
          <a:endParaRPr lang="en-US"/>
        </a:p>
      </dgm:t>
    </dgm:pt>
    <dgm:pt modelId="{563C4F66-779A-4E97-A395-DDD7BE981206}" type="pres">
      <dgm:prSet presAssocID="{08411F17-AA24-4124-8098-87AEC973B4C0}" presName="aSpace" presStyleCnt="0"/>
      <dgm:spPr/>
    </dgm:pt>
    <dgm:pt modelId="{ACA27570-818C-429D-9926-08E73A441586}" type="pres">
      <dgm:prSet presAssocID="{0325C240-712A-40FF-9496-18F879B1796A}" presName="compNode" presStyleCnt="0"/>
      <dgm:spPr/>
    </dgm:pt>
    <dgm:pt modelId="{E21C624C-5D0C-48F8-BDEA-AFE3F85B97A1}" type="pres">
      <dgm:prSet presAssocID="{0325C240-712A-40FF-9496-18F879B1796A}" presName="aNode" presStyleLbl="bgShp" presStyleIdx="1" presStyleCnt="2"/>
      <dgm:spPr>
        <a:prstGeom prst="rect">
          <a:avLst/>
        </a:prstGeom>
      </dgm:spPr>
      <dgm:t>
        <a:bodyPr/>
        <a:lstStyle/>
        <a:p>
          <a:endParaRPr lang="en-US"/>
        </a:p>
      </dgm:t>
    </dgm:pt>
    <dgm:pt modelId="{2139460B-EAAA-4FA2-8CCD-60C5489F8BAB}" type="pres">
      <dgm:prSet presAssocID="{0325C240-712A-40FF-9496-18F879B1796A}" presName="textNode" presStyleLbl="bgShp" presStyleIdx="1" presStyleCnt="2"/>
      <dgm:spPr/>
      <dgm:t>
        <a:bodyPr/>
        <a:lstStyle/>
        <a:p>
          <a:endParaRPr lang="en-US"/>
        </a:p>
      </dgm:t>
    </dgm:pt>
    <dgm:pt modelId="{929DD441-7A36-4800-B8D0-CE428BE141D5}" type="pres">
      <dgm:prSet presAssocID="{0325C240-712A-40FF-9496-18F879B1796A}" presName="compChildNode" presStyleCnt="0"/>
      <dgm:spPr/>
    </dgm:pt>
    <dgm:pt modelId="{E835E537-23EB-4D79-B800-2AE0F3580F05}" type="pres">
      <dgm:prSet presAssocID="{0325C240-712A-40FF-9496-18F879B1796A}" presName="theInnerList" presStyleCnt="0"/>
      <dgm:spPr/>
    </dgm:pt>
    <dgm:pt modelId="{000F028C-315F-4772-8902-492B1F5C9A4F}" type="pres">
      <dgm:prSet presAssocID="{4E4C536A-2967-4068-A676-027936E43EE5}" presName="childNode" presStyleLbl="node1" presStyleIdx="1" presStyleCnt="2">
        <dgm:presLayoutVars>
          <dgm:bulletEnabled val="1"/>
        </dgm:presLayoutVars>
      </dgm:prSet>
      <dgm:spPr/>
      <dgm:t>
        <a:bodyPr/>
        <a:lstStyle/>
        <a:p>
          <a:endParaRPr lang="en-US"/>
        </a:p>
      </dgm:t>
    </dgm:pt>
  </dgm:ptLst>
  <dgm:cxnLst>
    <dgm:cxn modelId="{1AD073A3-3C3F-4F7B-8851-4EE4A17F3C27}" type="presOf" srcId="{0325C240-712A-40FF-9496-18F879B1796A}" destId="{2139460B-EAAA-4FA2-8CCD-60C5489F8BAB}" srcOrd="1" destOrd="0" presId="urn:microsoft.com/office/officeart/2005/8/layout/lProcess2"/>
    <dgm:cxn modelId="{1FE3798B-4B70-49DD-B315-5AB81B80EEF1}" srcId="{CC916926-6562-4756-82D2-EC4F865FDE7D}" destId="{0325C240-712A-40FF-9496-18F879B1796A}" srcOrd="1" destOrd="0" parTransId="{19598B80-8328-4549-BEC5-936FAA2B339D}" sibTransId="{6FA5C717-F0ED-437F-9722-9A8D878A6CD6}"/>
    <dgm:cxn modelId="{B1C84AEE-0AAF-4E8C-9CBD-0E451B4E524C}" type="presOf" srcId="{0325C240-712A-40FF-9496-18F879B1796A}" destId="{E21C624C-5D0C-48F8-BDEA-AFE3F85B97A1}" srcOrd="0" destOrd="0" presId="urn:microsoft.com/office/officeart/2005/8/layout/lProcess2"/>
    <dgm:cxn modelId="{2A1FEA7B-E6E8-4E7D-98E6-C75AC5FBF21F}" srcId="{CC916926-6562-4756-82D2-EC4F865FDE7D}" destId="{08411F17-AA24-4124-8098-87AEC973B4C0}" srcOrd="0" destOrd="0" parTransId="{F0D82E9D-7D54-4D25-95E5-722D34EEA4EF}" sibTransId="{FCA3E0CD-EF55-4705-B9B9-D157973DD622}"/>
    <dgm:cxn modelId="{E6FFE177-FEFE-4B25-811E-8DE9A04B1B9C}" type="presOf" srcId="{CC916926-6562-4756-82D2-EC4F865FDE7D}" destId="{5D3AEE28-CBAD-4709-B846-D0DABD622D4A}" srcOrd="0" destOrd="0" presId="urn:microsoft.com/office/officeart/2005/8/layout/lProcess2"/>
    <dgm:cxn modelId="{BD2AD466-A460-4E1B-9B6D-0DAFD3105BFF}" type="presOf" srcId="{08411F17-AA24-4124-8098-87AEC973B4C0}" destId="{1F7E58F3-FDB8-4877-B580-144B390AC401}" srcOrd="0" destOrd="0" presId="urn:microsoft.com/office/officeart/2005/8/layout/lProcess2"/>
    <dgm:cxn modelId="{95332836-30FE-4DCB-A838-8B8675B6CF4F}" srcId="{0325C240-712A-40FF-9496-18F879B1796A}" destId="{4E4C536A-2967-4068-A676-027936E43EE5}" srcOrd="0" destOrd="0" parTransId="{9019A127-13D3-49F7-90DA-EA04C78B0548}" sibTransId="{B291314D-3909-4A70-9EA4-DDB0E17D2E84}"/>
    <dgm:cxn modelId="{711524A0-3CA0-44F1-AE27-7FD9AF7C9DEC}" srcId="{08411F17-AA24-4124-8098-87AEC973B4C0}" destId="{733DAC9D-584D-4109-8CA7-4A8647267EF6}" srcOrd="0" destOrd="0" parTransId="{36269701-24DA-4A76-B477-C19789CAFCB9}" sibTransId="{B8B14C73-D6AA-42EE-89A6-161BBF636DBB}"/>
    <dgm:cxn modelId="{31F04531-6395-45F6-BFB3-9135FE54F858}" type="presOf" srcId="{733DAC9D-584D-4109-8CA7-4A8647267EF6}" destId="{0998733F-64A8-471B-A050-76F6CC27E723}" srcOrd="0" destOrd="0" presId="urn:microsoft.com/office/officeart/2005/8/layout/lProcess2"/>
    <dgm:cxn modelId="{A08EA4CB-A5C7-4C18-AD74-8CA0F60E5208}" type="presOf" srcId="{08411F17-AA24-4124-8098-87AEC973B4C0}" destId="{72FD0193-C0AF-46FB-8BB0-0D3174E1BAAE}" srcOrd="1" destOrd="0" presId="urn:microsoft.com/office/officeart/2005/8/layout/lProcess2"/>
    <dgm:cxn modelId="{CD70B762-A20D-477D-B0B4-5BB3F6FD4C99}" type="presOf" srcId="{4E4C536A-2967-4068-A676-027936E43EE5}" destId="{000F028C-315F-4772-8902-492B1F5C9A4F}" srcOrd="0" destOrd="0" presId="urn:microsoft.com/office/officeart/2005/8/layout/lProcess2"/>
    <dgm:cxn modelId="{E11DE701-B931-4D2A-B630-03D69349E045}" type="presParOf" srcId="{5D3AEE28-CBAD-4709-B846-D0DABD622D4A}" destId="{9C6CA4E9-8B3F-4992-81D4-C6CD0EACC1FB}" srcOrd="0" destOrd="0" presId="urn:microsoft.com/office/officeart/2005/8/layout/lProcess2"/>
    <dgm:cxn modelId="{E257B9D4-072D-4D8C-9079-26FDE290AB40}" type="presParOf" srcId="{9C6CA4E9-8B3F-4992-81D4-C6CD0EACC1FB}" destId="{1F7E58F3-FDB8-4877-B580-144B390AC401}" srcOrd="0" destOrd="0" presId="urn:microsoft.com/office/officeart/2005/8/layout/lProcess2"/>
    <dgm:cxn modelId="{C905039C-0469-4D59-A9B6-1E8C669A65D5}" type="presParOf" srcId="{9C6CA4E9-8B3F-4992-81D4-C6CD0EACC1FB}" destId="{72FD0193-C0AF-46FB-8BB0-0D3174E1BAAE}" srcOrd="1" destOrd="0" presId="urn:microsoft.com/office/officeart/2005/8/layout/lProcess2"/>
    <dgm:cxn modelId="{61A5FBDF-56FD-4958-9653-F12E97492718}" type="presParOf" srcId="{9C6CA4E9-8B3F-4992-81D4-C6CD0EACC1FB}" destId="{27291A48-53B8-49B2-B58D-013E66D40E8E}" srcOrd="2" destOrd="0" presId="urn:microsoft.com/office/officeart/2005/8/layout/lProcess2"/>
    <dgm:cxn modelId="{7EE6ED1C-A569-479E-AB8F-8DEBCCBCF754}" type="presParOf" srcId="{27291A48-53B8-49B2-B58D-013E66D40E8E}" destId="{EBEFCB60-4CD1-43DE-BDEE-5117F307BEE9}" srcOrd="0" destOrd="0" presId="urn:microsoft.com/office/officeart/2005/8/layout/lProcess2"/>
    <dgm:cxn modelId="{2552D1A4-2D62-42BA-BE8A-E9D88A5C9DD3}" type="presParOf" srcId="{EBEFCB60-4CD1-43DE-BDEE-5117F307BEE9}" destId="{0998733F-64A8-471B-A050-76F6CC27E723}" srcOrd="0" destOrd="0" presId="urn:microsoft.com/office/officeart/2005/8/layout/lProcess2"/>
    <dgm:cxn modelId="{17F34A45-BCDD-4DAE-9BA5-658A3E5281D2}" type="presParOf" srcId="{5D3AEE28-CBAD-4709-B846-D0DABD622D4A}" destId="{563C4F66-779A-4E97-A395-DDD7BE981206}" srcOrd="1" destOrd="0" presId="urn:microsoft.com/office/officeart/2005/8/layout/lProcess2"/>
    <dgm:cxn modelId="{CB5B115A-7CDD-4FD8-966B-0FA217B81534}" type="presParOf" srcId="{5D3AEE28-CBAD-4709-B846-D0DABD622D4A}" destId="{ACA27570-818C-429D-9926-08E73A441586}" srcOrd="2" destOrd="0" presId="urn:microsoft.com/office/officeart/2005/8/layout/lProcess2"/>
    <dgm:cxn modelId="{E54D1C31-DA3E-403F-BDAC-FE4EA67BEC30}" type="presParOf" srcId="{ACA27570-818C-429D-9926-08E73A441586}" destId="{E21C624C-5D0C-48F8-BDEA-AFE3F85B97A1}" srcOrd="0" destOrd="0" presId="urn:microsoft.com/office/officeart/2005/8/layout/lProcess2"/>
    <dgm:cxn modelId="{C543BB24-E5F3-40E9-B336-22CBC3B9AFA6}" type="presParOf" srcId="{ACA27570-818C-429D-9926-08E73A441586}" destId="{2139460B-EAAA-4FA2-8CCD-60C5489F8BAB}" srcOrd="1" destOrd="0" presId="urn:microsoft.com/office/officeart/2005/8/layout/lProcess2"/>
    <dgm:cxn modelId="{8E6E2DD9-EE37-4FD2-A45B-8D8E093D7DA1}" type="presParOf" srcId="{ACA27570-818C-429D-9926-08E73A441586}" destId="{929DD441-7A36-4800-B8D0-CE428BE141D5}" srcOrd="2" destOrd="0" presId="urn:microsoft.com/office/officeart/2005/8/layout/lProcess2"/>
    <dgm:cxn modelId="{C675768C-5708-4456-B14F-78FFEE1F91EB}" type="presParOf" srcId="{929DD441-7A36-4800-B8D0-CE428BE141D5}" destId="{E835E537-23EB-4D79-B800-2AE0F3580F05}" srcOrd="0" destOrd="0" presId="urn:microsoft.com/office/officeart/2005/8/layout/lProcess2"/>
    <dgm:cxn modelId="{0860FCB0-3521-4959-9BD3-838B44090975}" type="presParOf" srcId="{E835E537-23EB-4D79-B800-2AE0F3580F05}" destId="{000F028C-315F-4772-8902-492B1F5C9A4F}" srcOrd="0" destOrd="0" presId="urn:microsoft.com/office/officeart/2005/8/layout/lProcess2"/>
  </dgm:cxnLst>
  <dgm:bg>
    <a:effectLst>
      <a:outerShdw blurRad="50800" dist="38100" dir="8100000" algn="tr" rotWithShape="0">
        <a:prstClr val="black">
          <a:alpha val="40000"/>
        </a:prstClr>
      </a:outerShdw>
    </a:effect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F45208D-7F38-4ABB-9424-5BFF78DD7DB3}">
      <dsp:nvSpPr>
        <dsp:cNvPr id="0" name=""/>
        <dsp:cNvSpPr/>
      </dsp:nvSpPr>
      <dsp:spPr>
        <a:xfrm>
          <a:off x="3185" y="207734"/>
          <a:ext cx="2055246" cy="2055246"/>
        </a:xfrm>
        <a:prstGeom prst="rect">
          <a:avLst/>
        </a:prstGeom>
        <a:blipFill rotWithShape="1">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a:innerShdw blurRad="114300">
            <a:prstClr val="black"/>
          </a:innerShdw>
        </a:effectLst>
      </dsp:spPr>
      <dsp:style>
        <a:lnRef idx="2">
          <a:scrgbClr r="0" g="0" b="0"/>
        </a:lnRef>
        <a:fillRef idx="1">
          <a:scrgbClr r="0" g="0" b="0"/>
        </a:fillRef>
        <a:effectRef idx="0">
          <a:scrgbClr r="0" g="0" b="0"/>
        </a:effectRef>
        <a:fontRef idx="minor">
          <a:schemeClr val="lt1"/>
        </a:fontRef>
      </dsp:style>
    </dsp:sp>
    <dsp:sp modelId="{3A79C46D-E7F9-4D43-8E49-6908B048DCFD}">
      <dsp:nvSpPr>
        <dsp:cNvPr id="0" name=""/>
        <dsp:cNvSpPr/>
      </dsp:nvSpPr>
      <dsp:spPr>
        <a:xfrm>
          <a:off x="3185" y="207734"/>
          <a:ext cx="205" cy="4110493"/>
        </a:xfrm>
        <a:prstGeom prst="line">
          <a:avLst/>
        </a:prstGeom>
        <a:noFill/>
        <a:ln w="28575" cap="flat" cmpd="sng" algn="ctr">
          <a:solidFill>
            <a:schemeClr val="bg2"/>
          </a:solidFill>
          <a:prstDash val="solid"/>
        </a:ln>
        <a:effectLst/>
      </dsp:spPr>
      <dsp:style>
        <a:lnRef idx="2">
          <a:scrgbClr r="0" g="0" b="0"/>
        </a:lnRef>
        <a:fillRef idx="0">
          <a:scrgbClr r="0" g="0" b="0"/>
        </a:fillRef>
        <a:effectRef idx="0">
          <a:scrgbClr r="0" g="0" b="0"/>
        </a:effectRef>
        <a:fontRef idx="minor"/>
      </dsp:style>
    </dsp:sp>
    <dsp:sp modelId="{891C88A6-6972-49D4-B586-4957AE28BF0D}">
      <dsp:nvSpPr>
        <dsp:cNvPr id="0" name=""/>
        <dsp:cNvSpPr/>
      </dsp:nvSpPr>
      <dsp:spPr>
        <a:xfrm>
          <a:off x="3185" y="2262981"/>
          <a:ext cx="2055246" cy="2055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914400">
            <a:lnSpc>
              <a:spcPct val="90000"/>
            </a:lnSpc>
            <a:spcBef>
              <a:spcPct val="0"/>
            </a:spcBef>
            <a:spcAft>
              <a:spcPct val="35000"/>
            </a:spcAft>
            <a:buNone/>
          </a:pPr>
          <a:r>
            <a:rPr lang="en-US" sz="2000" b="0" i="0" kern="1200" dirty="0" err="1" smtClean="0">
              <a:latin typeface="Calibri"/>
              <a:ea typeface="+mn-ea"/>
              <a:cs typeface="+mn-cs"/>
            </a:rPr>
            <a:t>Büro</a:t>
          </a:r>
          <a:r>
            <a:rPr lang="en-US" sz="2000" b="0" i="0" kern="1200" dirty="0" smtClean="0">
              <a:latin typeface="Calibri"/>
              <a:ea typeface="+mn-ea"/>
              <a:cs typeface="+mn-cs"/>
            </a:rPr>
            <a:t> von Erich </a:t>
          </a:r>
          <a:r>
            <a:rPr lang="en-US" sz="2000" b="0" i="0" kern="1200" dirty="0" err="1" smtClean="0">
              <a:latin typeface="Calibri"/>
              <a:ea typeface="+mn-ea"/>
              <a:cs typeface="+mn-cs"/>
            </a:rPr>
            <a:t>Mielke</a:t>
          </a:r>
          <a:endParaRPr lang="en-US" sz="2000" b="0" i="0" kern="1200" dirty="0">
            <a:latin typeface="Calibri"/>
            <a:ea typeface="+mn-ea"/>
            <a:cs typeface="+mn-cs"/>
          </a:endParaRPr>
        </a:p>
      </dsp:txBody>
      <dsp:txXfrm>
        <a:off x="3185" y="2262981"/>
        <a:ext cx="2055246" cy="2055246"/>
      </dsp:txXfrm>
    </dsp:sp>
    <dsp:sp modelId="{92491E33-B517-48FE-8952-2DFB833452AD}">
      <dsp:nvSpPr>
        <dsp:cNvPr id="0" name=""/>
        <dsp:cNvSpPr/>
      </dsp:nvSpPr>
      <dsp:spPr>
        <a:xfrm>
          <a:off x="2059179" y="207734"/>
          <a:ext cx="2055246" cy="2055246"/>
        </a:xfrm>
        <a:prstGeom prst="rect">
          <a:avLst/>
        </a:prstGeom>
        <a:blipFill rotWithShape="1">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a:innerShdw blurRad="114300">
            <a:prstClr val="black"/>
          </a:innerShdw>
        </a:effectLst>
      </dsp:spPr>
      <dsp:style>
        <a:lnRef idx="2">
          <a:scrgbClr r="0" g="0" b="0"/>
        </a:lnRef>
        <a:fillRef idx="1">
          <a:scrgbClr r="0" g="0" b="0"/>
        </a:fillRef>
        <a:effectRef idx="0">
          <a:scrgbClr r="0" g="0" b="0"/>
        </a:effectRef>
        <a:fontRef idx="minor">
          <a:schemeClr val="lt1"/>
        </a:fontRef>
      </dsp:style>
    </dsp:sp>
    <dsp:sp modelId="{19568C7D-1786-4745-8F1F-C5A535399CB3}">
      <dsp:nvSpPr>
        <dsp:cNvPr id="0" name=""/>
        <dsp:cNvSpPr/>
      </dsp:nvSpPr>
      <dsp:spPr>
        <a:xfrm>
          <a:off x="2059179" y="207734"/>
          <a:ext cx="205" cy="4110493"/>
        </a:xfrm>
        <a:prstGeom prst="line">
          <a:avLst/>
        </a:prstGeom>
        <a:noFill/>
        <a:ln w="28575" cap="flat" cmpd="sng" algn="ctr">
          <a:solidFill>
            <a:schemeClr val="bg2"/>
          </a:solidFill>
          <a:prstDash val="solid"/>
        </a:ln>
        <a:effectLst/>
      </dsp:spPr>
      <dsp:style>
        <a:lnRef idx="2">
          <a:scrgbClr r="0" g="0" b="0"/>
        </a:lnRef>
        <a:fillRef idx="0">
          <a:scrgbClr r="0" g="0" b="0"/>
        </a:fillRef>
        <a:effectRef idx="0">
          <a:scrgbClr r="0" g="0" b="0"/>
        </a:effectRef>
        <a:fontRef idx="minor"/>
      </dsp:style>
    </dsp:sp>
    <dsp:sp modelId="{A0DC8449-4B00-43B7-97EB-235E13A60945}">
      <dsp:nvSpPr>
        <dsp:cNvPr id="0" name=""/>
        <dsp:cNvSpPr/>
      </dsp:nvSpPr>
      <dsp:spPr>
        <a:xfrm>
          <a:off x="2059179" y="2262981"/>
          <a:ext cx="2055246" cy="2055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914400">
            <a:lnSpc>
              <a:spcPct val="90000"/>
            </a:lnSpc>
            <a:spcBef>
              <a:spcPct val="0"/>
            </a:spcBef>
            <a:spcAft>
              <a:spcPct val="35000"/>
            </a:spcAft>
            <a:buNone/>
          </a:pPr>
          <a:r>
            <a:rPr lang="en-US" sz="2000" b="0" i="0" kern="1200" dirty="0" smtClean="0">
              <a:latin typeface="Calibri"/>
              <a:ea typeface="+mn-ea"/>
              <a:cs typeface="+mn-cs"/>
            </a:rPr>
            <a:t>Das </a:t>
          </a:r>
          <a:r>
            <a:rPr lang="en-US" sz="2000" b="0" i="0" kern="1200" dirty="0" err="1" smtClean="0">
              <a:latin typeface="Calibri"/>
              <a:ea typeface="+mn-ea"/>
              <a:cs typeface="+mn-cs"/>
            </a:rPr>
            <a:t>Aufsichtsmaterial</a:t>
          </a:r>
          <a:r>
            <a:rPr lang="en-US" sz="2000" b="0" i="0" kern="1200" dirty="0" smtClean="0">
              <a:latin typeface="Calibri"/>
              <a:ea typeface="+mn-ea"/>
              <a:cs typeface="+mn-cs"/>
            </a:rPr>
            <a:t>, hinter </a:t>
          </a:r>
          <a:r>
            <a:rPr lang="en-US" sz="2000" b="0" i="0" kern="1200" dirty="0" err="1" smtClean="0">
              <a:latin typeface="Calibri"/>
              <a:ea typeface="+mn-ea"/>
              <a:cs typeface="+mn-cs"/>
            </a:rPr>
            <a:t>dem</a:t>
          </a:r>
          <a:r>
            <a:rPr lang="en-US" sz="2000" b="0" i="0" kern="1200" dirty="0" smtClean="0">
              <a:latin typeface="Calibri"/>
              <a:ea typeface="+mn-ea"/>
              <a:cs typeface="+mn-cs"/>
            </a:rPr>
            <a:t> Knopf </a:t>
          </a:r>
          <a:r>
            <a:rPr lang="en-US" sz="2000" b="0" i="0" kern="1200" dirty="0" err="1" smtClean="0">
              <a:latin typeface="Calibri"/>
              <a:ea typeface="+mn-ea"/>
              <a:cs typeface="+mn-cs"/>
            </a:rPr>
            <a:t>einer</a:t>
          </a:r>
          <a:r>
            <a:rPr lang="en-US" sz="2000" b="0" i="0" kern="1200" dirty="0" smtClean="0">
              <a:latin typeface="Calibri"/>
              <a:ea typeface="+mn-ea"/>
              <a:cs typeface="+mn-cs"/>
            </a:rPr>
            <a:t> </a:t>
          </a:r>
          <a:r>
            <a:rPr lang="en-US" sz="2000" b="0" i="0" kern="1200" dirty="0" err="1" smtClean="0">
              <a:latin typeface="Calibri"/>
              <a:ea typeface="+mn-ea"/>
              <a:cs typeface="+mn-cs"/>
            </a:rPr>
            <a:t>Jacke</a:t>
          </a:r>
          <a:r>
            <a:rPr lang="en-US" sz="2000" b="0" i="0" kern="1200" dirty="0" smtClean="0">
              <a:latin typeface="Calibri"/>
              <a:ea typeface="+mn-ea"/>
              <a:cs typeface="+mn-cs"/>
            </a:rPr>
            <a:t> </a:t>
          </a:r>
          <a:r>
            <a:rPr lang="en-US" sz="2000" b="0" i="0" kern="1200" dirty="0" err="1" smtClean="0">
              <a:latin typeface="Calibri"/>
              <a:ea typeface="+mn-ea"/>
              <a:cs typeface="+mn-cs"/>
            </a:rPr>
            <a:t>ist</a:t>
          </a:r>
          <a:r>
            <a:rPr lang="en-US" sz="2000" b="0" i="0" kern="1200" dirty="0" smtClean="0">
              <a:latin typeface="Calibri"/>
              <a:ea typeface="+mn-ea"/>
              <a:cs typeface="+mn-cs"/>
            </a:rPr>
            <a:t> </a:t>
          </a:r>
          <a:r>
            <a:rPr lang="en-US" sz="2000" b="0" i="0" kern="1200" dirty="0" err="1" smtClean="0">
              <a:latin typeface="Calibri"/>
              <a:ea typeface="+mn-ea"/>
              <a:cs typeface="+mn-cs"/>
            </a:rPr>
            <a:t>eine</a:t>
          </a:r>
          <a:r>
            <a:rPr lang="en-US" sz="2000" b="0" i="0" kern="1200" dirty="0" smtClean="0">
              <a:latin typeface="Calibri"/>
              <a:ea typeface="+mn-ea"/>
              <a:cs typeface="+mn-cs"/>
            </a:rPr>
            <a:t> </a:t>
          </a:r>
          <a:r>
            <a:rPr lang="en-US" sz="2000" b="0" i="0" kern="1200" dirty="0" err="1" smtClean="0">
              <a:latin typeface="Calibri"/>
              <a:ea typeface="+mn-ea"/>
              <a:cs typeface="+mn-cs"/>
            </a:rPr>
            <a:t>Kamera</a:t>
          </a:r>
          <a:r>
            <a:rPr lang="en-US" sz="2000" b="0" i="0" kern="1200" dirty="0" smtClean="0">
              <a:latin typeface="Calibri"/>
              <a:ea typeface="+mn-ea"/>
              <a:cs typeface="+mn-cs"/>
            </a:rPr>
            <a:t> </a:t>
          </a:r>
          <a:r>
            <a:rPr lang="en-US" sz="2000" b="0" i="0" kern="1200" dirty="0" err="1" smtClean="0">
              <a:latin typeface="Calibri"/>
              <a:ea typeface="+mn-ea"/>
              <a:cs typeface="+mn-cs"/>
            </a:rPr>
            <a:t>versteckt</a:t>
          </a:r>
          <a:r>
            <a:rPr lang="en-US" sz="2000" b="0" i="0" kern="1200" dirty="0" smtClean="0">
              <a:latin typeface="Calibri"/>
              <a:ea typeface="+mn-ea"/>
              <a:cs typeface="+mn-cs"/>
            </a:rPr>
            <a:t>. </a:t>
          </a:r>
          <a:endParaRPr lang="en-US" sz="2000" b="0" i="0" kern="1200" dirty="0">
            <a:latin typeface="Calibri"/>
            <a:ea typeface="+mn-ea"/>
            <a:cs typeface="+mn-cs"/>
          </a:endParaRPr>
        </a:p>
      </dsp:txBody>
      <dsp:txXfrm>
        <a:off x="2059179" y="2262981"/>
        <a:ext cx="2055246" cy="2055246"/>
      </dsp:txXfrm>
    </dsp:sp>
    <dsp:sp modelId="{3B858F1E-6206-46C5-BC20-8553249622B0}">
      <dsp:nvSpPr>
        <dsp:cNvPr id="0" name=""/>
        <dsp:cNvSpPr/>
      </dsp:nvSpPr>
      <dsp:spPr>
        <a:xfrm>
          <a:off x="4115173" y="207734"/>
          <a:ext cx="2055246" cy="2055246"/>
        </a:xfrm>
        <a:prstGeom prst="rect">
          <a:avLst/>
        </a:prstGeom>
        <a:blipFill rotWithShape="1">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a:innerShdw blurRad="114300">
            <a:prstClr val="black"/>
          </a:innerShdw>
        </a:effectLst>
      </dsp:spPr>
      <dsp:style>
        <a:lnRef idx="2">
          <a:scrgbClr r="0" g="0" b="0"/>
        </a:lnRef>
        <a:fillRef idx="1">
          <a:scrgbClr r="0" g="0" b="0"/>
        </a:fillRef>
        <a:effectRef idx="0">
          <a:scrgbClr r="0" g="0" b="0"/>
        </a:effectRef>
        <a:fontRef idx="minor">
          <a:schemeClr val="lt1"/>
        </a:fontRef>
      </dsp:style>
    </dsp:sp>
    <dsp:sp modelId="{0C6B170E-F1F2-4DAF-A84D-0D29BDE63882}">
      <dsp:nvSpPr>
        <dsp:cNvPr id="0" name=""/>
        <dsp:cNvSpPr/>
      </dsp:nvSpPr>
      <dsp:spPr>
        <a:xfrm>
          <a:off x="4115173" y="207734"/>
          <a:ext cx="205" cy="4110493"/>
        </a:xfrm>
        <a:prstGeom prst="line">
          <a:avLst/>
        </a:prstGeom>
        <a:noFill/>
        <a:ln w="28575" cap="flat" cmpd="sng" algn="ctr">
          <a:solidFill>
            <a:schemeClr val="bg2"/>
          </a:solidFill>
          <a:prstDash val="solid"/>
        </a:ln>
        <a:effectLst/>
      </dsp:spPr>
      <dsp:style>
        <a:lnRef idx="2">
          <a:scrgbClr r="0" g="0" b="0"/>
        </a:lnRef>
        <a:fillRef idx="0">
          <a:scrgbClr r="0" g="0" b="0"/>
        </a:fillRef>
        <a:effectRef idx="0">
          <a:scrgbClr r="0" g="0" b="0"/>
        </a:effectRef>
        <a:fontRef idx="minor"/>
      </dsp:style>
    </dsp:sp>
    <dsp:sp modelId="{9B328771-3823-4330-8B7D-3EA7D120D60F}">
      <dsp:nvSpPr>
        <dsp:cNvPr id="0" name=""/>
        <dsp:cNvSpPr/>
      </dsp:nvSpPr>
      <dsp:spPr>
        <a:xfrm>
          <a:off x="4115173" y="2262981"/>
          <a:ext cx="2055246" cy="2055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914400">
            <a:lnSpc>
              <a:spcPct val="90000"/>
            </a:lnSpc>
            <a:spcBef>
              <a:spcPct val="0"/>
            </a:spcBef>
            <a:spcAft>
              <a:spcPct val="35000"/>
            </a:spcAft>
            <a:buNone/>
          </a:pPr>
          <a:r>
            <a:rPr lang="en-US" sz="2000" b="0" i="0" kern="1200" dirty="0" err="1" smtClean="0">
              <a:latin typeface="Calibri"/>
              <a:ea typeface="+mn-ea"/>
              <a:cs typeface="+mn-cs"/>
            </a:rPr>
            <a:t>Hundproben</a:t>
          </a:r>
          <a:endParaRPr lang="en-US" sz="2000" b="0" i="0" kern="1200" dirty="0">
            <a:latin typeface="Calibri"/>
            <a:ea typeface="+mn-ea"/>
            <a:cs typeface="+mn-cs"/>
          </a:endParaRPr>
        </a:p>
      </dsp:txBody>
      <dsp:txXfrm>
        <a:off x="4115173" y="2262981"/>
        <a:ext cx="2055246" cy="2055246"/>
      </dsp:txXfrm>
    </dsp:sp>
    <dsp:sp modelId="{BC180876-A85B-4BD4-B89D-F46D7AEC1C85}">
      <dsp:nvSpPr>
        <dsp:cNvPr id="0" name=""/>
        <dsp:cNvSpPr/>
      </dsp:nvSpPr>
      <dsp:spPr>
        <a:xfrm>
          <a:off x="6171167" y="207734"/>
          <a:ext cx="2055246" cy="2055246"/>
        </a:xfrm>
        <a:prstGeom prst="rect">
          <a:avLst/>
        </a:prstGeom>
        <a:blipFill rotWithShape="1">
          <a:blip xmlns:r="http://schemas.openxmlformats.org/officeDocument/2006/relationships" r:embed="rId4"/>
          <a:stretch>
            <a:fillRect/>
          </a:stretch>
        </a:blipFill>
        <a:ln w="25400" cap="flat" cmpd="sng" algn="ctr">
          <a:solidFill>
            <a:schemeClr val="accent1">
              <a:hueOff val="0"/>
              <a:satOff val="0"/>
              <a:lumOff val="0"/>
              <a:alphaOff val="0"/>
            </a:schemeClr>
          </a:solidFill>
          <a:prstDash val="solid"/>
        </a:ln>
        <a:effectLst>
          <a:innerShdw blurRad="114300">
            <a:prstClr val="black"/>
          </a:innerShdw>
        </a:effectLst>
      </dsp:spPr>
      <dsp:style>
        <a:lnRef idx="2">
          <a:scrgbClr r="0" g="0" b="0"/>
        </a:lnRef>
        <a:fillRef idx="1">
          <a:scrgbClr r="0" g="0" b="0"/>
        </a:fillRef>
        <a:effectRef idx="0">
          <a:scrgbClr r="0" g="0" b="0"/>
        </a:effectRef>
        <a:fontRef idx="minor">
          <a:schemeClr val="lt1"/>
        </a:fontRef>
      </dsp:style>
    </dsp:sp>
    <dsp:sp modelId="{4AC1E8A7-C747-4E15-8C34-DE40A7F5B15D}">
      <dsp:nvSpPr>
        <dsp:cNvPr id="0" name=""/>
        <dsp:cNvSpPr/>
      </dsp:nvSpPr>
      <dsp:spPr>
        <a:xfrm>
          <a:off x="6171167" y="207734"/>
          <a:ext cx="205" cy="4110493"/>
        </a:xfrm>
        <a:prstGeom prst="line">
          <a:avLst/>
        </a:prstGeom>
        <a:noFill/>
        <a:ln w="28575" cap="flat" cmpd="sng" algn="ctr">
          <a:solidFill>
            <a:schemeClr val="bg2"/>
          </a:solidFill>
          <a:prstDash val="solid"/>
        </a:ln>
        <a:effectLst/>
      </dsp:spPr>
      <dsp:style>
        <a:lnRef idx="2">
          <a:scrgbClr r="0" g="0" b="0"/>
        </a:lnRef>
        <a:fillRef idx="0">
          <a:scrgbClr r="0" g="0" b="0"/>
        </a:fillRef>
        <a:effectRef idx="0">
          <a:scrgbClr r="0" g="0" b="0"/>
        </a:effectRef>
        <a:fontRef idx="minor"/>
      </dsp:style>
    </dsp:sp>
    <dsp:sp modelId="{60DC1FF0-721A-464C-8DB2-107A7A6B1221}">
      <dsp:nvSpPr>
        <dsp:cNvPr id="0" name=""/>
        <dsp:cNvSpPr/>
      </dsp:nvSpPr>
      <dsp:spPr>
        <a:xfrm>
          <a:off x="6171167" y="2262981"/>
          <a:ext cx="2055246" cy="2055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914400">
            <a:lnSpc>
              <a:spcPct val="90000"/>
            </a:lnSpc>
            <a:spcBef>
              <a:spcPct val="0"/>
            </a:spcBef>
            <a:spcAft>
              <a:spcPct val="35000"/>
            </a:spcAft>
            <a:buNone/>
          </a:pPr>
          <a:r>
            <a:rPr lang="en-US" sz="2000" b="0" i="0" kern="1200" dirty="0" smtClean="0">
              <a:latin typeface="Calibri"/>
              <a:ea typeface="+mn-ea"/>
              <a:cs typeface="+mn-cs"/>
            </a:rPr>
            <a:t>Der </a:t>
          </a:r>
          <a:r>
            <a:rPr lang="en-US" sz="2000" b="0" i="0" kern="1200" dirty="0" err="1" smtClean="0">
              <a:latin typeface="Calibri"/>
              <a:ea typeface="+mn-ea"/>
              <a:cs typeface="+mn-cs"/>
            </a:rPr>
            <a:t>Wagen</a:t>
          </a:r>
          <a:r>
            <a:rPr lang="en-US" sz="2000" b="0" i="0" kern="1200" dirty="0" smtClean="0">
              <a:latin typeface="Calibri"/>
              <a:ea typeface="+mn-ea"/>
              <a:cs typeface="+mn-cs"/>
            </a:rPr>
            <a:t> des Films</a:t>
          </a:r>
          <a:endParaRPr lang="en-US" sz="2000" b="0" i="0" kern="1200" dirty="0">
            <a:latin typeface="Calibri"/>
            <a:ea typeface="+mn-ea"/>
            <a:cs typeface="+mn-cs"/>
          </a:endParaRPr>
        </a:p>
      </dsp:txBody>
      <dsp:txXfrm>
        <a:off x="6171167" y="2262981"/>
        <a:ext cx="2055246" cy="2055246"/>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F7E58F3-FDB8-4877-B580-144B390AC401}">
      <dsp:nvSpPr>
        <dsp:cNvPr id="0" name=""/>
        <dsp:cNvSpPr/>
      </dsp:nvSpPr>
      <dsp:spPr>
        <a:xfrm>
          <a:off x="3737" y="0"/>
          <a:ext cx="3595241" cy="2194560"/>
        </a:xfrm>
        <a:prstGeom prst="rect">
          <a:avLst/>
        </a:prstGeom>
        <a:solidFill>
          <a:schemeClr val="accent4">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14300" tIns="114300" rIns="114300" bIns="114300" numCol="1" spcCol="1270" anchor="ctr" anchorCtr="0">
          <a:noAutofit/>
        </a:bodyPr>
        <a:lstStyle/>
        <a:p>
          <a:pPr lvl="0" algn="l" defTabSz="914400">
            <a:lnSpc>
              <a:spcPct val="90000"/>
            </a:lnSpc>
            <a:spcBef>
              <a:spcPct val="0"/>
            </a:spcBef>
            <a:spcAft>
              <a:spcPct val="35000"/>
            </a:spcAft>
            <a:buNone/>
          </a:pPr>
          <a:r>
            <a:rPr lang="en-US" sz="3000" b="0" i="0" kern="1200" dirty="0" smtClean="0">
              <a:latin typeface="Calibri"/>
              <a:ea typeface="+mn-ea"/>
              <a:cs typeface="+mn-cs"/>
            </a:rPr>
            <a:t>Chap.1</a:t>
          </a:r>
          <a:endParaRPr lang="en-US" sz="3000" b="0" i="0" kern="1200" dirty="0">
            <a:latin typeface="Calibri"/>
            <a:ea typeface="+mn-ea"/>
            <a:cs typeface="+mn-cs"/>
          </a:endParaRPr>
        </a:p>
      </dsp:txBody>
      <dsp:txXfrm>
        <a:off x="3737" y="0"/>
        <a:ext cx="3595241" cy="658368"/>
      </dsp:txXfrm>
    </dsp:sp>
    <dsp:sp modelId="{0998733F-64A8-471B-A050-76F6CC27E723}">
      <dsp:nvSpPr>
        <dsp:cNvPr id="0" name=""/>
        <dsp:cNvSpPr/>
      </dsp:nvSpPr>
      <dsp:spPr>
        <a:xfrm>
          <a:off x="363261" y="658368"/>
          <a:ext cx="2876192" cy="1426464"/>
        </a:xfrm>
        <a:prstGeom prst="roundRect">
          <a:avLst>
            <a:gd name="adj" fmla="val 10000"/>
          </a:avLst>
        </a:prstGeom>
        <a:noFill/>
        <a:ln>
          <a:solidFill>
            <a:schemeClr val="accent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3660" tIns="55245" rIns="73660" bIns="55245" numCol="1" spcCol="1270" anchor="ctr" anchorCtr="0">
          <a:noAutofit/>
        </a:bodyPr>
        <a:lstStyle/>
        <a:p>
          <a:pPr lvl="0" algn="l" defTabSz="914400">
            <a:lnSpc>
              <a:spcPct val="90000"/>
            </a:lnSpc>
            <a:spcBef>
              <a:spcPct val="0"/>
            </a:spcBef>
            <a:spcAft>
              <a:spcPct val="35000"/>
            </a:spcAft>
            <a:buNone/>
          </a:pPr>
          <a:r>
            <a:rPr lang="en-US" sz="2900" b="0" i="0" kern="1200" dirty="0" smtClean="0">
              <a:solidFill>
                <a:schemeClr val="tx1"/>
              </a:solidFill>
              <a:latin typeface="Calibri"/>
              <a:ea typeface="+mn-ea"/>
              <a:cs typeface="+mn-cs"/>
            </a:rPr>
            <a:t>Berlin-</a:t>
          </a:r>
          <a:r>
            <a:rPr lang="en-US" sz="2900" b="0" i="0" kern="1200" dirty="0" err="1" smtClean="0">
              <a:solidFill>
                <a:schemeClr val="tx1"/>
              </a:solidFill>
              <a:latin typeface="Calibri"/>
              <a:ea typeface="+mn-ea"/>
              <a:cs typeface="+mn-cs"/>
            </a:rPr>
            <a:t>Schönhausen</a:t>
          </a:r>
          <a:endParaRPr lang="en-US" sz="2900" b="0" i="0" kern="1200" dirty="0">
            <a:solidFill>
              <a:schemeClr val="tx1"/>
            </a:solidFill>
            <a:latin typeface="Calibri"/>
            <a:ea typeface="+mn-ea"/>
            <a:cs typeface="+mn-cs"/>
          </a:endParaRPr>
        </a:p>
      </dsp:txBody>
      <dsp:txXfrm>
        <a:off x="363261" y="658368"/>
        <a:ext cx="2876192" cy="1426464"/>
      </dsp:txXfrm>
    </dsp:sp>
    <dsp:sp modelId="{E21C624C-5D0C-48F8-BDEA-AFE3F85B97A1}">
      <dsp:nvSpPr>
        <dsp:cNvPr id="0" name=""/>
        <dsp:cNvSpPr/>
      </dsp:nvSpPr>
      <dsp:spPr>
        <a:xfrm>
          <a:off x="3868621" y="0"/>
          <a:ext cx="3595241" cy="2194560"/>
        </a:xfrm>
        <a:prstGeom prst="rect">
          <a:avLst/>
        </a:prstGeom>
        <a:solidFill>
          <a:schemeClr val="accent4">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14300" tIns="114300" rIns="114300" bIns="114300" numCol="1" spcCol="1270" anchor="ctr" anchorCtr="0">
          <a:noAutofit/>
        </a:bodyPr>
        <a:lstStyle/>
        <a:p>
          <a:pPr lvl="0" algn="l" defTabSz="914400">
            <a:lnSpc>
              <a:spcPct val="90000"/>
            </a:lnSpc>
            <a:spcBef>
              <a:spcPct val="0"/>
            </a:spcBef>
            <a:spcAft>
              <a:spcPct val="35000"/>
            </a:spcAft>
            <a:buNone/>
          </a:pPr>
          <a:r>
            <a:rPr lang="en-US" sz="3000" b="0" i="0" kern="1200" dirty="0" smtClean="0">
              <a:latin typeface="Calibri"/>
              <a:ea typeface="+mn-ea"/>
              <a:cs typeface="+mn-cs"/>
            </a:rPr>
            <a:t>Chap.2 </a:t>
          </a:r>
          <a:endParaRPr lang="en-US" sz="3000" b="0" i="0" kern="1200" dirty="0">
            <a:latin typeface="Calibri"/>
            <a:ea typeface="+mn-ea"/>
            <a:cs typeface="+mn-cs"/>
          </a:endParaRPr>
        </a:p>
      </dsp:txBody>
      <dsp:txXfrm>
        <a:off x="3868621" y="0"/>
        <a:ext cx="3595241" cy="658368"/>
      </dsp:txXfrm>
    </dsp:sp>
    <dsp:sp modelId="{000F028C-315F-4772-8902-492B1F5C9A4F}">
      <dsp:nvSpPr>
        <dsp:cNvPr id="0" name=""/>
        <dsp:cNvSpPr/>
      </dsp:nvSpPr>
      <dsp:spPr>
        <a:xfrm>
          <a:off x="4228145" y="658368"/>
          <a:ext cx="2876192" cy="1426464"/>
        </a:xfrm>
        <a:prstGeom prst="roundRect">
          <a:avLst>
            <a:gd name="adj" fmla="val 10000"/>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3660" tIns="55245" rIns="73660" bIns="55245" numCol="1" spcCol="1270" anchor="ctr" anchorCtr="0">
          <a:noAutofit/>
        </a:bodyPr>
        <a:lstStyle/>
        <a:p>
          <a:pPr lvl="0" algn="l" defTabSz="914400">
            <a:lnSpc>
              <a:spcPct val="90000"/>
            </a:lnSpc>
            <a:spcBef>
              <a:spcPct val="0"/>
            </a:spcBef>
            <a:spcAft>
              <a:spcPct val="35000"/>
            </a:spcAft>
            <a:buNone/>
          </a:pPr>
          <a:r>
            <a:rPr lang="en-US" sz="2900" b="0" i="0" kern="1200" dirty="0" smtClean="0">
              <a:latin typeface="Calibri"/>
              <a:ea typeface="+mn-ea"/>
              <a:cs typeface="+mn-cs"/>
            </a:rPr>
            <a:t>La </a:t>
          </a:r>
          <a:r>
            <a:rPr lang="en-US" sz="2900" b="0" i="0" kern="1200" dirty="0" err="1" smtClean="0">
              <a:latin typeface="Calibri"/>
              <a:ea typeface="+mn-ea"/>
              <a:cs typeface="+mn-cs"/>
            </a:rPr>
            <a:t>mise</a:t>
          </a:r>
          <a:r>
            <a:rPr lang="en-US" sz="2900" b="0" i="0" kern="1200" dirty="0" smtClean="0">
              <a:latin typeface="Calibri"/>
              <a:ea typeface="+mn-ea"/>
              <a:cs typeface="+mn-cs"/>
            </a:rPr>
            <a:t> en place de </a:t>
          </a:r>
          <a:r>
            <a:rPr lang="en-US" sz="2900" b="0" i="0" kern="1200" dirty="0" err="1" smtClean="0">
              <a:latin typeface="Calibri"/>
              <a:ea typeface="+mn-ea"/>
              <a:cs typeface="+mn-cs"/>
            </a:rPr>
            <a:t>l’opération</a:t>
          </a:r>
          <a:r>
            <a:rPr lang="en-US" sz="2900" b="0" i="0" kern="1200" dirty="0" smtClean="0">
              <a:latin typeface="Calibri"/>
              <a:ea typeface="+mn-ea"/>
              <a:cs typeface="+mn-cs"/>
            </a:rPr>
            <a:t> Lazlo</a:t>
          </a:r>
          <a:endParaRPr lang="en-US" sz="2900" b="0" i="0" kern="1200" dirty="0">
            <a:latin typeface="Calibri"/>
            <a:ea typeface="+mn-ea"/>
            <a:cs typeface="+mn-cs"/>
          </a:endParaRPr>
        </a:p>
      </dsp:txBody>
      <dsp:txXfrm>
        <a:off x="4228145" y="658368"/>
        <a:ext cx="2876192" cy="1426464"/>
      </dsp:txXfrm>
    </dsp:sp>
  </dsp:spTree>
</dsp:drawing>
</file>

<file path=ppt/diagrams/layout1.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97284"/>
          </a:xfrm>
          <a:prstGeom prst="rect">
            <a:avLst/>
          </a:prstGeom>
        </p:spPr>
        <p:txBody>
          <a:bodyPr vert="horz" lIns="91440" tIns="45720" rIns="91440" bIns="45720" rtlCol="0"/>
          <a:lstStyle>
            <a:lvl1pPr algn="r">
              <a:defRPr sz="1200"/>
            </a:lvl1pPr>
          </a:lstStyle>
          <a:p>
            <a:fld id="{7DB21188-9CA9-4EF3-8FCD-5F318E5ABDFB}" type="datetimeFigureOut">
              <a:rPr lang="en-US" smtClean="0"/>
              <a:pPr/>
              <a:t>6/1/2012</a:t>
            </a:fld>
            <a:endParaRPr lang="en-US" dirty="0"/>
          </a:p>
        </p:txBody>
      </p:sp>
      <p:sp>
        <p:nvSpPr>
          <p:cNvPr id="4" name="Slide Image Placeholder 3"/>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724202"/>
            <a:ext cx="5486400" cy="4475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46678"/>
            <a:ext cx="2971800" cy="497284"/>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9446678"/>
            <a:ext cx="2971800" cy="497284"/>
          </a:xfrm>
          <a:prstGeom prst="rect">
            <a:avLst/>
          </a:prstGeom>
        </p:spPr>
        <p:txBody>
          <a:bodyPr vert="horz" lIns="91440" tIns="45720" rIns="91440" bIns="45720" rtlCol="0" anchor="b"/>
          <a:lstStyle>
            <a:lvl1pPr algn="r">
              <a:defRPr sz="1200"/>
            </a:lvl1pPr>
          </a:lstStyle>
          <a:p>
            <a:fld id="{4D7B7A58-BE1E-4EFC-BF82-6CE60DDDF9BA}" type="slidenum">
              <a:rPr lang="en-US" smtClean="0"/>
              <a:pPr/>
              <a:t>‹N°›</a:t>
            </a:fld>
            <a:endParaRPr lang="en-US" dirty="0"/>
          </a:p>
        </p:txBody>
      </p:sp>
    </p:spTree>
    <p:extLst>
      <p:ext uri="{BB962C8B-B14F-4D97-AF65-F5344CB8AC3E}">
        <p14:creationId xmlns:p14="http://schemas.microsoft.com/office/powerpoint/2010/main" xmlns="" val="3008552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4D7B7A58-BE1E-4EFC-BF82-6CE60DDDF9BA}" type="slidenum">
              <a:rPr lang="en-US" sz="1200" b="0" i="0">
                <a:latin typeface="Calibri"/>
                <a:ea typeface="+mn-ea"/>
                <a:cs typeface="+mn-cs"/>
              </a:rPr>
              <a:pPr algn="r" defTabSz="914400">
                <a:buNone/>
              </a:pPr>
              <a:t>1</a:t>
            </a:fld>
            <a:endParaRPr lang="en-US" sz="1200" b="0" i="0">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4D7B7A58-BE1E-4EFC-BF82-6CE60DDDF9BA}" type="slidenum">
              <a:rPr lang="en-US" sz="1200" b="0" i="0">
                <a:latin typeface="Calibri"/>
                <a:ea typeface="+mn-ea"/>
                <a:cs typeface="+mn-cs"/>
              </a:rPr>
              <a:pPr algn="r" defTabSz="914400">
                <a:buNone/>
              </a:pPr>
              <a:t>4</a:t>
            </a:fld>
            <a:endParaRPr lang="en-US" sz="1200" b="0" i="0">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4D7B7A58-BE1E-4EFC-BF82-6CE60DDDF9BA}" type="slidenum">
              <a:rPr lang="en-US" sz="1200" b="0" i="0">
                <a:latin typeface="Calibri"/>
                <a:ea typeface="+mn-ea"/>
                <a:cs typeface="+mn-cs"/>
              </a:rPr>
              <a:pPr algn="r" defTabSz="914400">
                <a:buNone/>
              </a:pPr>
              <a:t>25</a:t>
            </a:fld>
            <a:endParaRPr lang="en-US" sz="1200" b="0" i="0">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4D7B7A58-BE1E-4EFC-BF82-6CE60DDDF9BA}" type="slidenum">
              <a:rPr lang="en-US" sz="1200" b="0" i="0">
                <a:latin typeface="Calibri"/>
                <a:ea typeface="+mn-ea"/>
                <a:cs typeface="+mn-cs"/>
              </a:rPr>
              <a:pPr algn="r" defTabSz="914400">
                <a:buNone/>
              </a:pPr>
              <a:t>26</a:t>
            </a:fld>
            <a:endParaRPr lang="en-US" sz="1200" b="0" i="0">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1CF3CB35-A368-4E9F-9937-DFCF513CCEC8}" type="datetimeFigureOut">
              <a:rPr lang="en-US" smtClean="0"/>
              <a:pPr/>
              <a:t>6/1/2012</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74E28E45-CBBC-401E-9713-0F73701B8C2D}" type="slidenum">
              <a:rPr lang="en-US" smtClean="0"/>
              <a:pPr/>
              <a:t>‹N°›</a:t>
            </a:fld>
            <a:endParaRPr lang="en-US" dirty="0"/>
          </a:p>
        </p:txBody>
      </p:sp>
      <p:pic>
        <p:nvPicPr>
          <p:cNvPr id="7" name="Picture 11"/>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a:stretch/>
        </p:blipFill>
        <p:spPr>
          <a:xfrm>
            <a:off x="752475" y="0"/>
            <a:ext cx="3819525" cy="6858000"/>
          </a:xfrm>
          <a:prstGeom prst="rect">
            <a:avLst/>
          </a:prstGeom>
          <a:effectLst>
            <a:innerShdw blurRad="114300">
              <a:prstClr val="black"/>
            </a:innerShdw>
          </a:effectLst>
        </p:spPr>
      </p:pic>
    </p:spTree>
    <p:extLst>
      <p:ext uri="{BB962C8B-B14F-4D97-AF65-F5344CB8AC3E}">
        <p14:creationId xmlns:p14="http://schemas.microsoft.com/office/powerpoint/2010/main" xmlns="" val="3465746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CF3CB35-A368-4E9F-9937-DFCF513CCEC8}" type="datetimeFigureOut">
              <a:rPr lang="en-US" smtClean="0"/>
              <a:pPr/>
              <a:t>6/1/2012</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74E28E45-CBBC-401E-9713-0F73701B8C2D}" type="slidenum">
              <a:rPr lang="en-US" smtClean="0"/>
              <a:pPr/>
              <a:t>‹N°›</a:t>
            </a:fld>
            <a:endParaRPr lang="en-US" dirty="0"/>
          </a:p>
        </p:txBody>
      </p:sp>
    </p:spTree>
    <p:extLst>
      <p:ext uri="{BB962C8B-B14F-4D97-AF65-F5344CB8AC3E}">
        <p14:creationId xmlns:p14="http://schemas.microsoft.com/office/powerpoint/2010/main" xmlns="" val="3925437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CF3CB35-A368-4E9F-9937-DFCF513CCEC8}" type="datetimeFigureOut">
              <a:rPr lang="en-US" smtClean="0"/>
              <a:pPr/>
              <a:t>6/1/2012</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74E28E45-CBBC-401E-9713-0F73701B8C2D}" type="slidenum">
              <a:rPr lang="en-US" smtClean="0"/>
              <a:pPr/>
              <a:t>‹N°›</a:t>
            </a:fld>
            <a:endParaRPr lang="en-US" dirty="0"/>
          </a:p>
        </p:txBody>
      </p:sp>
    </p:spTree>
    <p:extLst>
      <p:ext uri="{BB962C8B-B14F-4D97-AF65-F5344CB8AC3E}">
        <p14:creationId xmlns:p14="http://schemas.microsoft.com/office/powerpoint/2010/main" xmlns="" val="4186679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CF3CB35-A368-4E9F-9937-DFCF513CCEC8}" type="datetimeFigureOut">
              <a:rPr lang="en-US" smtClean="0"/>
              <a:pPr/>
              <a:t>6/1/2012</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74E28E45-CBBC-401E-9713-0F73701B8C2D}" type="slidenum">
              <a:rPr lang="en-US" smtClean="0"/>
              <a:pPr/>
              <a:t>‹N°›</a:t>
            </a:fld>
            <a:endParaRPr lang="en-US" dirty="0"/>
          </a:p>
        </p:txBody>
      </p:sp>
    </p:spTree>
    <p:extLst>
      <p:ext uri="{BB962C8B-B14F-4D97-AF65-F5344CB8AC3E}">
        <p14:creationId xmlns:p14="http://schemas.microsoft.com/office/powerpoint/2010/main" xmlns="" val="3901380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1CF3CB35-A368-4E9F-9937-DFCF513CCEC8}" type="datetimeFigureOut">
              <a:rPr lang="en-US" smtClean="0"/>
              <a:pPr/>
              <a:t>6/1/2012</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74E28E45-CBBC-401E-9713-0F73701B8C2D}" type="slidenum">
              <a:rPr lang="en-US" smtClean="0"/>
              <a:pPr/>
              <a:t>‹N°›</a:t>
            </a:fld>
            <a:endParaRPr lang="en-US" dirty="0"/>
          </a:p>
        </p:txBody>
      </p:sp>
    </p:spTree>
    <p:extLst>
      <p:ext uri="{BB962C8B-B14F-4D97-AF65-F5344CB8AC3E}">
        <p14:creationId xmlns:p14="http://schemas.microsoft.com/office/powerpoint/2010/main" xmlns="" val="2264427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1CF3CB35-A368-4E9F-9937-DFCF513CCEC8}" type="datetimeFigureOut">
              <a:rPr lang="en-US" smtClean="0"/>
              <a:pPr/>
              <a:t>6/1/2012</a:t>
            </a:fld>
            <a:endParaRPr lang="en-US" dirty="0"/>
          </a:p>
        </p:txBody>
      </p:sp>
      <p:sp>
        <p:nvSpPr>
          <p:cNvPr id="6" name="Espace réservé du pied de page 5"/>
          <p:cNvSpPr>
            <a:spLocks noGrp="1"/>
          </p:cNvSpPr>
          <p:nvPr>
            <p:ph type="ftr" sz="quarter" idx="11"/>
          </p:nvPr>
        </p:nvSpPr>
        <p:spPr/>
        <p:txBody>
          <a:bodyPr/>
          <a:lstStyle/>
          <a:p>
            <a:endParaRPr lang="en-US" dirty="0"/>
          </a:p>
        </p:txBody>
      </p:sp>
      <p:sp>
        <p:nvSpPr>
          <p:cNvPr id="7" name="Espace réservé du numéro de diapositive 6"/>
          <p:cNvSpPr>
            <a:spLocks noGrp="1"/>
          </p:cNvSpPr>
          <p:nvPr>
            <p:ph type="sldNum" sz="quarter" idx="12"/>
          </p:nvPr>
        </p:nvSpPr>
        <p:spPr/>
        <p:txBody>
          <a:bodyPr/>
          <a:lstStyle/>
          <a:p>
            <a:fld id="{74E28E45-CBBC-401E-9713-0F73701B8C2D}" type="slidenum">
              <a:rPr lang="en-US" smtClean="0"/>
              <a:pPr/>
              <a:t>‹N°›</a:t>
            </a:fld>
            <a:endParaRPr lang="en-US" dirty="0"/>
          </a:p>
        </p:txBody>
      </p:sp>
    </p:spTree>
    <p:extLst>
      <p:ext uri="{BB962C8B-B14F-4D97-AF65-F5344CB8AC3E}">
        <p14:creationId xmlns:p14="http://schemas.microsoft.com/office/powerpoint/2010/main" xmlns="" val="550002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1CF3CB35-A368-4E9F-9937-DFCF513CCEC8}" type="datetimeFigureOut">
              <a:rPr lang="en-US" smtClean="0"/>
              <a:pPr/>
              <a:t>6/1/2012</a:t>
            </a:fld>
            <a:endParaRPr lang="en-US" dirty="0"/>
          </a:p>
        </p:txBody>
      </p:sp>
      <p:sp>
        <p:nvSpPr>
          <p:cNvPr id="8" name="Espace réservé du pied de page 7"/>
          <p:cNvSpPr>
            <a:spLocks noGrp="1"/>
          </p:cNvSpPr>
          <p:nvPr>
            <p:ph type="ftr" sz="quarter" idx="11"/>
          </p:nvPr>
        </p:nvSpPr>
        <p:spPr/>
        <p:txBody>
          <a:bodyPr/>
          <a:lstStyle/>
          <a:p>
            <a:endParaRPr lang="en-US" dirty="0"/>
          </a:p>
        </p:txBody>
      </p:sp>
      <p:sp>
        <p:nvSpPr>
          <p:cNvPr id="9" name="Espace réservé du numéro de diapositive 8"/>
          <p:cNvSpPr>
            <a:spLocks noGrp="1"/>
          </p:cNvSpPr>
          <p:nvPr>
            <p:ph type="sldNum" sz="quarter" idx="12"/>
          </p:nvPr>
        </p:nvSpPr>
        <p:spPr/>
        <p:txBody>
          <a:bodyPr/>
          <a:lstStyle/>
          <a:p>
            <a:fld id="{74E28E45-CBBC-401E-9713-0F73701B8C2D}" type="slidenum">
              <a:rPr lang="en-US" smtClean="0"/>
              <a:pPr/>
              <a:t>‹N°›</a:t>
            </a:fld>
            <a:endParaRPr lang="en-US" dirty="0"/>
          </a:p>
        </p:txBody>
      </p:sp>
    </p:spTree>
    <p:extLst>
      <p:ext uri="{BB962C8B-B14F-4D97-AF65-F5344CB8AC3E}">
        <p14:creationId xmlns:p14="http://schemas.microsoft.com/office/powerpoint/2010/main" xmlns="" val="3436235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1CF3CB35-A368-4E9F-9937-DFCF513CCEC8}" type="datetimeFigureOut">
              <a:rPr lang="en-US" smtClean="0"/>
              <a:pPr/>
              <a:t>6/1/2012</a:t>
            </a:fld>
            <a:endParaRPr lang="en-US" dirty="0"/>
          </a:p>
        </p:txBody>
      </p:sp>
      <p:sp>
        <p:nvSpPr>
          <p:cNvPr id="4" name="Espace réservé du pied de page 3"/>
          <p:cNvSpPr>
            <a:spLocks noGrp="1"/>
          </p:cNvSpPr>
          <p:nvPr>
            <p:ph type="ftr" sz="quarter" idx="11"/>
          </p:nvPr>
        </p:nvSpPr>
        <p:spPr/>
        <p:txBody>
          <a:bodyPr/>
          <a:lstStyle/>
          <a:p>
            <a:endParaRPr lang="en-US" dirty="0"/>
          </a:p>
        </p:txBody>
      </p:sp>
      <p:sp>
        <p:nvSpPr>
          <p:cNvPr id="5" name="Espace réservé du numéro de diapositive 4"/>
          <p:cNvSpPr>
            <a:spLocks noGrp="1"/>
          </p:cNvSpPr>
          <p:nvPr>
            <p:ph type="sldNum" sz="quarter" idx="12"/>
          </p:nvPr>
        </p:nvSpPr>
        <p:spPr/>
        <p:txBody>
          <a:bodyPr/>
          <a:lstStyle/>
          <a:p>
            <a:fld id="{74E28E45-CBBC-401E-9713-0F73701B8C2D}" type="slidenum">
              <a:rPr lang="en-US" smtClean="0"/>
              <a:pPr/>
              <a:t>‹N°›</a:t>
            </a:fld>
            <a:endParaRPr lang="en-US" dirty="0"/>
          </a:p>
        </p:txBody>
      </p:sp>
    </p:spTree>
    <p:extLst>
      <p:ext uri="{BB962C8B-B14F-4D97-AF65-F5344CB8AC3E}">
        <p14:creationId xmlns:p14="http://schemas.microsoft.com/office/powerpoint/2010/main" xmlns="" val="2156728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CF3CB35-A368-4E9F-9937-DFCF513CCEC8}" type="datetimeFigureOut">
              <a:rPr lang="en-US" smtClean="0"/>
              <a:pPr/>
              <a:t>6/1/2012</a:t>
            </a:fld>
            <a:endParaRPr lang="en-US" dirty="0"/>
          </a:p>
        </p:txBody>
      </p:sp>
      <p:sp>
        <p:nvSpPr>
          <p:cNvPr id="3" name="Espace réservé du pied de page 2"/>
          <p:cNvSpPr>
            <a:spLocks noGrp="1"/>
          </p:cNvSpPr>
          <p:nvPr>
            <p:ph type="ftr" sz="quarter" idx="11"/>
          </p:nvPr>
        </p:nvSpPr>
        <p:spPr/>
        <p:txBody>
          <a:bodyPr/>
          <a:lstStyle/>
          <a:p>
            <a:endParaRPr lang="en-US" dirty="0"/>
          </a:p>
        </p:txBody>
      </p:sp>
      <p:sp>
        <p:nvSpPr>
          <p:cNvPr id="4" name="Espace réservé du numéro de diapositive 3"/>
          <p:cNvSpPr>
            <a:spLocks noGrp="1"/>
          </p:cNvSpPr>
          <p:nvPr>
            <p:ph type="sldNum" sz="quarter" idx="12"/>
          </p:nvPr>
        </p:nvSpPr>
        <p:spPr/>
        <p:txBody>
          <a:bodyPr/>
          <a:lstStyle/>
          <a:p>
            <a:fld id="{74E28E45-CBBC-401E-9713-0F73701B8C2D}" type="slidenum">
              <a:rPr lang="en-US" smtClean="0"/>
              <a:pPr/>
              <a:t>‹N°›</a:t>
            </a:fld>
            <a:endParaRPr lang="en-US" dirty="0"/>
          </a:p>
        </p:txBody>
      </p:sp>
    </p:spTree>
    <p:extLst>
      <p:ext uri="{BB962C8B-B14F-4D97-AF65-F5344CB8AC3E}">
        <p14:creationId xmlns:p14="http://schemas.microsoft.com/office/powerpoint/2010/main" xmlns="" val="3014191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1CF3CB35-A368-4E9F-9937-DFCF513CCEC8}" type="datetimeFigureOut">
              <a:rPr lang="en-US" smtClean="0"/>
              <a:pPr/>
              <a:t>6/1/2012</a:t>
            </a:fld>
            <a:endParaRPr lang="en-US" dirty="0"/>
          </a:p>
        </p:txBody>
      </p:sp>
      <p:sp>
        <p:nvSpPr>
          <p:cNvPr id="6" name="Espace réservé du pied de page 5"/>
          <p:cNvSpPr>
            <a:spLocks noGrp="1"/>
          </p:cNvSpPr>
          <p:nvPr>
            <p:ph type="ftr" sz="quarter" idx="11"/>
          </p:nvPr>
        </p:nvSpPr>
        <p:spPr/>
        <p:txBody>
          <a:bodyPr/>
          <a:lstStyle/>
          <a:p>
            <a:endParaRPr lang="en-US" dirty="0"/>
          </a:p>
        </p:txBody>
      </p:sp>
      <p:sp>
        <p:nvSpPr>
          <p:cNvPr id="7" name="Espace réservé du numéro de diapositive 6"/>
          <p:cNvSpPr>
            <a:spLocks noGrp="1"/>
          </p:cNvSpPr>
          <p:nvPr>
            <p:ph type="sldNum" sz="quarter" idx="12"/>
          </p:nvPr>
        </p:nvSpPr>
        <p:spPr/>
        <p:txBody>
          <a:bodyPr/>
          <a:lstStyle/>
          <a:p>
            <a:fld id="{74E28E45-CBBC-401E-9713-0F73701B8C2D}" type="slidenum">
              <a:rPr lang="en-US" smtClean="0"/>
              <a:pPr/>
              <a:t>‹N°›</a:t>
            </a:fld>
            <a:endParaRPr lang="en-US" dirty="0"/>
          </a:p>
        </p:txBody>
      </p:sp>
    </p:spTree>
    <p:extLst>
      <p:ext uri="{BB962C8B-B14F-4D97-AF65-F5344CB8AC3E}">
        <p14:creationId xmlns:p14="http://schemas.microsoft.com/office/powerpoint/2010/main" xmlns="" val="2201155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1CF3CB35-A368-4E9F-9937-DFCF513CCEC8}" type="datetimeFigureOut">
              <a:rPr lang="en-US" smtClean="0"/>
              <a:pPr/>
              <a:t>6/1/2012</a:t>
            </a:fld>
            <a:endParaRPr lang="en-US" dirty="0"/>
          </a:p>
        </p:txBody>
      </p:sp>
      <p:sp>
        <p:nvSpPr>
          <p:cNvPr id="6" name="Espace réservé du pied de page 5"/>
          <p:cNvSpPr>
            <a:spLocks noGrp="1"/>
          </p:cNvSpPr>
          <p:nvPr>
            <p:ph type="ftr" sz="quarter" idx="11"/>
          </p:nvPr>
        </p:nvSpPr>
        <p:spPr/>
        <p:txBody>
          <a:bodyPr/>
          <a:lstStyle/>
          <a:p>
            <a:endParaRPr lang="en-US" dirty="0"/>
          </a:p>
        </p:txBody>
      </p:sp>
      <p:sp>
        <p:nvSpPr>
          <p:cNvPr id="7" name="Espace réservé du numéro de diapositive 6"/>
          <p:cNvSpPr>
            <a:spLocks noGrp="1"/>
          </p:cNvSpPr>
          <p:nvPr>
            <p:ph type="sldNum" sz="quarter" idx="12"/>
          </p:nvPr>
        </p:nvSpPr>
        <p:spPr/>
        <p:txBody>
          <a:bodyPr/>
          <a:lstStyle/>
          <a:p>
            <a:fld id="{74E28E45-CBBC-401E-9713-0F73701B8C2D}" type="slidenum">
              <a:rPr lang="en-US" smtClean="0"/>
              <a:pPr/>
              <a:t>‹N°›</a:t>
            </a:fld>
            <a:endParaRPr lang="en-US" dirty="0"/>
          </a:p>
        </p:txBody>
      </p:sp>
    </p:spTree>
    <p:extLst>
      <p:ext uri="{BB962C8B-B14F-4D97-AF65-F5344CB8AC3E}">
        <p14:creationId xmlns:p14="http://schemas.microsoft.com/office/powerpoint/2010/main" xmlns="" val="3810164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F3CB35-A368-4E9F-9937-DFCF513CCEC8}" type="datetimeFigureOut">
              <a:rPr lang="en-US" smtClean="0"/>
              <a:pPr/>
              <a:t>6/1/2012</a:t>
            </a:fld>
            <a:endParaRPr lang="en-US"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E28E45-CBBC-401E-9713-0F73701B8C2D}" type="slidenum">
              <a:rPr lang="en-US" smtClean="0"/>
              <a:pPr/>
              <a:t>‹N°›</a:t>
            </a:fld>
            <a:endParaRPr lang="en-US" dirty="0"/>
          </a:p>
        </p:txBody>
      </p:sp>
    </p:spTree>
    <p:extLst>
      <p:ext uri="{BB962C8B-B14F-4D97-AF65-F5344CB8AC3E}">
        <p14:creationId xmlns:p14="http://schemas.microsoft.com/office/powerpoint/2010/main" xmlns="" val="172249475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www.centreimages.fr/vocabulaire/s5/S5Exercice1_a.html"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filmclub-wetzlar.de/html/kamerafuhrung___.html"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www.mediaculture-online.de/fileadmin/bibliothek/hickethier_grundbegriffe/hickethier_grundbegriffe.html" TargetMode="External"/><Relationship Id="rId2" Type="http://schemas.openxmlformats.org/officeDocument/2006/relationships/hyperlink" Target="http://www.mediaculture-online.de/Kameraperspektiven.1225.0.html"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J3DsLPq884M"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hyperlink" Target="http://www.crdp-strasbourg.fr/wp-content/uploads/DVDmed.pdf"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16016" y="260649"/>
            <a:ext cx="3742184" cy="3339802"/>
          </a:xfrm>
        </p:spPr>
        <p:txBody>
          <a:bodyPr>
            <a:normAutofit/>
          </a:bodyPr>
          <a:lstStyle/>
          <a:p>
            <a:pPr algn="l" defTabSz="914400">
              <a:lnSpc>
                <a:spcPct val="90000"/>
              </a:lnSpc>
              <a:spcBef>
                <a:spcPts val="0"/>
              </a:spcBef>
              <a:buNone/>
            </a:pPr>
            <a:r>
              <a:rPr lang="en-US" sz="7200" b="1" i="0" smtClean="0">
                <a:solidFill>
                  <a:srgbClr val="000000"/>
                </a:solidFill>
                <a:effectLst>
                  <a:outerShdw blurRad="76200" dist="38100" dir="8100000" algn="tr">
                    <a:prstClr val="black">
                      <a:alpha val="40000"/>
                    </a:prstClr>
                  </a:outerShdw>
                </a:effectLst>
                <a:latin typeface="Calibri"/>
                <a:ea typeface="+mj-ea"/>
                <a:cs typeface="+mj-cs"/>
              </a:rPr>
              <a:t>Histoire des Arts et DNL</a:t>
            </a:r>
            <a:endParaRPr lang="en-US" sz="7200" b="1" i="0" dirty="0">
              <a:solidFill>
                <a:srgbClr val="000000"/>
              </a:solidFill>
              <a:effectLst>
                <a:outerShdw blurRad="76200" dist="38100" dir="8100000" algn="tr">
                  <a:prstClr val="black">
                    <a:alpha val="40000"/>
                  </a:prstClr>
                </a:outerShdw>
              </a:effectLst>
              <a:latin typeface="Calibri"/>
              <a:ea typeface="+mj-ea"/>
              <a:cs typeface="+mj-cs"/>
            </a:endParaRPr>
          </a:p>
        </p:txBody>
      </p:sp>
      <p:sp>
        <p:nvSpPr>
          <p:cNvPr id="3" name="Subtitle 2"/>
          <p:cNvSpPr>
            <a:spLocks noGrp="1"/>
          </p:cNvSpPr>
          <p:nvPr>
            <p:ph type="subTitle" idx="1"/>
          </p:nvPr>
        </p:nvSpPr>
        <p:spPr>
          <a:xfrm>
            <a:off x="4802560" y="3886200"/>
            <a:ext cx="3945904" cy="1752600"/>
          </a:xfrm>
        </p:spPr>
        <p:txBody>
          <a:bodyPr>
            <a:normAutofit/>
          </a:bodyPr>
          <a:lstStyle/>
          <a:p>
            <a:pPr marL="0" indent="0" algn="l">
              <a:buNone/>
            </a:pPr>
            <a:r>
              <a:rPr lang="en-US" sz="2400" b="0" i="0" dirty="0" err="1" smtClean="0">
                <a:solidFill>
                  <a:srgbClr val="000000"/>
                </a:solidFill>
              </a:rPr>
              <a:t>Ostermann</a:t>
            </a:r>
            <a:r>
              <a:rPr lang="en-US" sz="2400" b="0" i="0" dirty="0" smtClean="0">
                <a:solidFill>
                  <a:srgbClr val="000000"/>
                </a:solidFill>
              </a:rPr>
              <a:t> Sophie, </a:t>
            </a:r>
            <a:r>
              <a:rPr lang="en-US" sz="2400" b="0" i="0" dirty="0" err="1" smtClean="0">
                <a:solidFill>
                  <a:srgbClr val="000000"/>
                </a:solidFill>
              </a:rPr>
              <a:t>aidée</a:t>
            </a:r>
            <a:r>
              <a:rPr lang="en-US" sz="2400" b="0" i="0" dirty="0" smtClean="0">
                <a:solidFill>
                  <a:srgbClr val="000000"/>
                </a:solidFill>
              </a:rPr>
              <a:t> par </a:t>
            </a:r>
            <a:r>
              <a:rPr lang="en-US" sz="2400" b="0" i="0" dirty="0" err="1" smtClean="0">
                <a:solidFill>
                  <a:srgbClr val="000000"/>
                </a:solidFill>
              </a:rPr>
              <a:t>ses</a:t>
            </a:r>
            <a:r>
              <a:rPr lang="en-US" sz="2400" b="0" i="0" dirty="0" smtClean="0">
                <a:solidFill>
                  <a:srgbClr val="000000"/>
                </a:solidFill>
              </a:rPr>
              <a:t> </a:t>
            </a:r>
            <a:r>
              <a:rPr lang="en-US" sz="2400" b="0" i="0" dirty="0" err="1" smtClean="0">
                <a:solidFill>
                  <a:srgbClr val="000000"/>
                </a:solidFill>
              </a:rPr>
              <a:t>collègues</a:t>
            </a:r>
            <a:r>
              <a:rPr lang="en-US" sz="2400" b="0" i="0" dirty="0" smtClean="0">
                <a:solidFill>
                  <a:srgbClr val="000000"/>
                </a:solidFill>
              </a:rPr>
              <a:t> </a:t>
            </a:r>
            <a:r>
              <a:rPr lang="en-US" sz="2400" b="0" i="0" dirty="0" err="1" smtClean="0">
                <a:solidFill>
                  <a:srgbClr val="000000"/>
                </a:solidFill>
              </a:rPr>
              <a:t>V.Grossman</a:t>
            </a:r>
            <a:r>
              <a:rPr lang="en-US" sz="2400" b="0" i="0" dirty="0" smtClean="0">
                <a:solidFill>
                  <a:srgbClr val="000000"/>
                </a:solidFill>
              </a:rPr>
              <a:t> (</a:t>
            </a:r>
            <a:r>
              <a:rPr lang="en-US" sz="2400" b="0" i="0" dirty="0" err="1" smtClean="0">
                <a:solidFill>
                  <a:srgbClr val="000000"/>
                </a:solidFill>
              </a:rPr>
              <a:t>Français</a:t>
            </a:r>
            <a:r>
              <a:rPr lang="en-US" sz="2400" b="0" i="0" dirty="0" smtClean="0">
                <a:solidFill>
                  <a:srgbClr val="000000"/>
                </a:solidFill>
              </a:rPr>
              <a:t>) et </a:t>
            </a:r>
            <a:r>
              <a:rPr lang="en-US" sz="2400" b="0" i="0" dirty="0" err="1" smtClean="0">
                <a:solidFill>
                  <a:srgbClr val="000000"/>
                </a:solidFill>
              </a:rPr>
              <a:t>C.Jordan</a:t>
            </a:r>
            <a:r>
              <a:rPr lang="en-US" sz="2400" b="0" i="0" dirty="0" smtClean="0">
                <a:solidFill>
                  <a:srgbClr val="000000"/>
                </a:solidFill>
              </a:rPr>
              <a:t> ( </a:t>
            </a:r>
            <a:r>
              <a:rPr lang="en-US" sz="2400" b="0" i="0" dirty="0" err="1" smtClean="0">
                <a:solidFill>
                  <a:srgbClr val="000000"/>
                </a:solidFill>
              </a:rPr>
              <a:t>allemand</a:t>
            </a:r>
            <a:r>
              <a:rPr lang="en-US" sz="2400" b="0" i="0" dirty="0" smtClean="0">
                <a:solidFill>
                  <a:srgbClr val="000000"/>
                </a:solidFill>
              </a:rPr>
              <a:t>)</a:t>
            </a:r>
            <a:endParaRPr lang="en-US" sz="2400" b="0" i="0" dirty="0">
              <a:solidFill>
                <a:srgbClr val="000000"/>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1560" y="0"/>
            <a:ext cx="4191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89615740"/>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28663" y="1195388"/>
            <a:ext cx="7686675" cy="4467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itre 2"/>
          <p:cNvSpPr>
            <a:spLocks noGrp="1"/>
          </p:cNvSpPr>
          <p:nvPr>
            <p:ph type="title"/>
          </p:nvPr>
        </p:nvSpPr>
        <p:spPr>
          <a:xfrm>
            <a:off x="685800" y="304800"/>
            <a:ext cx="7239000" cy="675928"/>
          </a:xfrm>
        </p:spPr>
        <p:txBody>
          <a:bodyPr>
            <a:normAutofit fontScale="90000"/>
          </a:bodyPr>
          <a:lstStyle/>
          <a:p>
            <a:r>
              <a:rPr lang="fr-FR" sz="4000" dirty="0" smtClean="0"/>
              <a:t>2/Des dossiers pédagogiques</a:t>
            </a:r>
            <a:endParaRPr lang="fr-FR" sz="4000" dirty="0"/>
          </a:p>
        </p:txBody>
      </p:sp>
    </p:spTree>
    <p:extLst>
      <p:ext uri="{BB962C8B-B14F-4D97-AF65-F5344CB8AC3E}">
        <p14:creationId xmlns:p14="http://schemas.microsoft.com/office/powerpoint/2010/main" xmlns="" val="24401242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685800" y="304800"/>
            <a:ext cx="7239000" cy="1828056"/>
          </a:xfrm>
        </p:spPr>
        <p:txBody>
          <a:bodyPr>
            <a:normAutofit fontScale="90000"/>
          </a:bodyPr>
          <a:lstStyle/>
          <a:p>
            <a:r>
              <a:rPr lang="fr-FR" sz="4000" dirty="0" smtClean="0"/>
              <a:t>3/Les livres, romans ou scénarii, ont été publiés, souvent enrichis de sources originales</a:t>
            </a:r>
            <a:r>
              <a:rPr lang="fr-FR" dirty="0" smtClean="0"/>
              <a:t>:</a:t>
            </a:r>
            <a:endParaRPr lang="fr-FR" dirty="0"/>
          </a:p>
        </p:txBody>
      </p:sp>
      <p:pic>
        <p:nvPicPr>
          <p:cNvPr id="5"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1981200" y="2129631"/>
            <a:ext cx="5181600" cy="3467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85597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304800"/>
            <a:ext cx="7239000" cy="1756048"/>
          </a:xfrm>
        </p:spPr>
        <p:txBody>
          <a:bodyPr>
            <a:normAutofit fontScale="90000"/>
          </a:bodyPr>
          <a:lstStyle/>
          <a:p>
            <a:r>
              <a:rPr lang="fr-FR" sz="4000" dirty="0" smtClean="0"/>
              <a:t>4/Exercices en lignes pour s’initier au vocabulaire cinématographique,</a:t>
            </a:r>
            <a:endParaRPr lang="fr-FR" sz="4000" dirty="0"/>
          </a:p>
        </p:txBody>
      </p:sp>
      <p:sp>
        <p:nvSpPr>
          <p:cNvPr id="3" name="Espace réservé du contenu 2"/>
          <p:cNvSpPr>
            <a:spLocks noGrp="1"/>
          </p:cNvSpPr>
          <p:nvPr>
            <p:ph idx="1"/>
          </p:nvPr>
        </p:nvSpPr>
        <p:spPr>
          <a:xfrm>
            <a:off x="685800" y="2060848"/>
            <a:ext cx="7467600" cy="3867512"/>
          </a:xfrm>
        </p:spPr>
        <p:txBody>
          <a:bodyPr>
            <a:normAutofit lnSpcReduction="10000"/>
          </a:bodyPr>
          <a:lstStyle/>
          <a:p>
            <a:r>
              <a:rPr lang="fr-FR" dirty="0">
                <a:hlinkClick r:id="rId2"/>
              </a:rPr>
              <a:t>http://</a:t>
            </a:r>
            <a:r>
              <a:rPr lang="fr-FR" dirty="0" smtClean="0">
                <a:hlinkClick r:id="rId2"/>
              </a:rPr>
              <a:t>www.centreimages.fr/vocabulaire/s5/S5Exercice1_a.html</a:t>
            </a:r>
            <a:r>
              <a:rPr lang="fr-FR" dirty="0" smtClean="0"/>
              <a:t> </a:t>
            </a:r>
          </a:p>
          <a:p>
            <a:endParaRPr lang="fr-FR" dirty="0" smtClean="0"/>
          </a:p>
          <a:p>
            <a:r>
              <a:rPr lang="fr-FR" dirty="0" smtClean="0"/>
              <a:t>Cela permet de choisir le film en ayant remis à jour nos connaissances techniques, trouver des activités à faire faire aux élèves pour qu’ils se rendent compte de l’intérêt de l’exercice. </a:t>
            </a:r>
          </a:p>
        </p:txBody>
      </p:sp>
    </p:spTree>
    <p:extLst>
      <p:ext uri="{BB962C8B-B14F-4D97-AF65-F5344CB8AC3E}">
        <p14:creationId xmlns:p14="http://schemas.microsoft.com/office/powerpoint/2010/main" xmlns="" val="29032852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ophieO\Pictures\sitedefinitioncinema.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3429" y="0"/>
            <a:ext cx="8677141"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468386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0" y="1508125"/>
            <a:ext cx="7467600" cy="4419600"/>
          </a:xfrm>
        </p:spPr>
        <p:txBody>
          <a:bodyPr>
            <a:normAutofit/>
          </a:bodyPr>
          <a:lstStyle/>
          <a:p>
            <a:endParaRPr lang="fr-FR" dirty="0"/>
          </a:p>
          <a:p>
            <a:endParaRPr lang="fr-FR" dirty="0"/>
          </a:p>
        </p:txBody>
      </p:sp>
      <p:pic>
        <p:nvPicPr>
          <p:cNvPr id="1027" name="Picture 3" descr="C:\Users\sophieO\Pictures\siteexocinema.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4647" y="0"/>
            <a:ext cx="7494705"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491683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88640"/>
            <a:ext cx="8229600" cy="868958"/>
          </a:xfrm>
        </p:spPr>
        <p:txBody>
          <a:bodyPr/>
          <a:lstStyle/>
          <a:p>
            <a:r>
              <a:rPr lang="fr-FR" u="sng" dirty="0" err="1" smtClean="0"/>
              <a:t>Wortschatz</a:t>
            </a:r>
            <a:r>
              <a:rPr lang="fr-FR" u="sng" dirty="0" smtClean="0"/>
              <a:t> der </a:t>
            </a:r>
            <a:r>
              <a:rPr lang="fr-FR" u="sng" dirty="0" err="1" smtClean="0"/>
              <a:t>Filmanalyse</a:t>
            </a:r>
            <a:endParaRPr lang="fr-FR" u="sng" dirty="0"/>
          </a:p>
        </p:txBody>
      </p:sp>
      <p:sp>
        <p:nvSpPr>
          <p:cNvPr id="3" name="Espace réservé du contenu 2"/>
          <p:cNvSpPr>
            <a:spLocks noGrp="1"/>
          </p:cNvSpPr>
          <p:nvPr>
            <p:ph sz="half" idx="1"/>
          </p:nvPr>
        </p:nvSpPr>
        <p:spPr>
          <a:xfrm>
            <a:off x="323528" y="980728"/>
            <a:ext cx="4594848" cy="5325224"/>
          </a:xfrm>
        </p:spPr>
        <p:txBody>
          <a:bodyPr>
            <a:noAutofit/>
          </a:bodyPr>
          <a:lstStyle/>
          <a:p>
            <a:r>
              <a:rPr lang="fr-FR" sz="1400" dirty="0">
                <a:solidFill>
                  <a:srgbClr val="FF0000"/>
                </a:solidFill>
              </a:rPr>
              <a:t>Die </a:t>
            </a:r>
            <a:r>
              <a:rPr lang="fr-FR" sz="1400" dirty="0" err="1">
                <a:solidFill>
                  <a:srgbClr val="FF0000"/>
                </a:solidFill>
              </a:rPr>
              <a:t>Einstellung</a:t>
            </a:r>
            <a:r>
              <a:rPr lang="fr-FR" sz="1400" dirty="0">
                <a:solidFill>
                  <a:srgbClr val="FF0000"/>
                </a:solidFill>
              </a:rPr>
              <a:t> </a:t>
            </a:r>
            <a:r>
              <a:rPr lang="fr-FR" sz="1400" dirty="0" err="1"/>
              <a:t>ist</a:t>
            </a:r>
            <a:r>
              <a:rPr lang="fr-FR" sz="1400" dirty="0"/>
              <a:t> die </a:t>
            </a:r>
            <a:r>
              <a:rPr lang="fr-FR" sz="1400" dirty="0" err="1"/>
              <a:t>kleinste</a:t>
            </a:r>
            <a:r>
              <a:rPr lang="fr-FR" sz="1400" dirty="0"/>
              <a:t> </a:t>
            </a:r>
            <a:r>
              <a:rPr lang="fr-FR" sz="1400" dirty="0" err="1"/>
              <a:t>Einheit</a:t>
            </a:r>
            <a:r>
              <a:rPr lang="fr-FR" sz="1400" dirty="0"/>
              <a:t> des Films. Es </a:t>
            </a:r>
            <a:r>
              <a:rPr lang="fr-FR" sz="1400" dirty="0" err="1"/>
              <a:t>handelt</a:t>
            </a:r>
            <a:r>
              <a:rPr lang="fr-FR" sz="1400" dirty="0"/>
              <a:t> </a:t>
            </a:r>
            <a:r>
              <a:rPr lang="fr-FR" sz="1400" dirty="0" err="1"/>
              <a:t>sich</a:t>
            </a:r>
            <a:r>
              <a:rPr lang="fr-FR" sz="1400" dirty="0"/>
              <a:t> </a:t>
            </a:r>
            <a:r>
              <a:rPr lang="fr-FR" sz="1400" dirty="0" err="1"/>
              <a:t>um</a:t>
            </a:r>
            <a:r>
              <a:rPr lang="fr-FR" sz="1400" dirty="0"/>
              <a:t> </a:t>
            </a:r>
            <a:r>
              <a:rPr lang="fr-FR" sz="1400" dirty="0" err="1"/>
              <a:t>eine</a:t>
            </a:r>
            <a:r>
              <a:rPr lang="fr-FR" sz="1400" dirty="0"/>
              <a:t> </a:t>
            </a:r>
            <a:r>
              <a:rPr lang="fr-FR" sz="1400" dirty="0" err="1"/>
              <a:t>einzige</a:t>
            </a:r>
            <a:r>
              <a:rPr lang="fr-FR" sz="1400" dirty="0"/>
              <a:t> </a:t>
            </a:r>
            <a:r>
              <a:rPr lang="fr-FR" sz="1400" dirty="0" err="1"/>
              <a:t>ununterbrochene</a:t>
            </a:r>
            <a:r>
              <a:rPr lang="fr-FR" sz="1400" dirty="0"/>
              <a:t> </a:t>
            </a:r>
            <a:r>
              <a:rPr lang="fr-FR" sz="1400" dirty="0" err="1"/>
              <a:t>Kamera-Aufnahme</a:t>
            </a:r>
            <a:r>
              <a:rPr lang="fr-FR" sz="1400" dirty="0"/>
              <a:t>.</a:t>
            </a:r>
          </a:p>
          <a:p>
            <a:r>
              <a:rPr lang="fr-FR" sz="1400" dirty="0"/>
              <a:t>D</a:t>
            </a:r>
            <a:r>
              <a:rPr lang="fr-FR" sz="1400" dirty="0" smtClean="0"/>
              <a:t>ie </a:t>
            </a:r>
            <a:r>
              <a:rPr lang="fr-FR" sz="1400" b="1" dirty="0" err="1" smtClean="0"/>
              <a:t>Einstellungsgröße</a:t>
            </a:r>
            <a:r>
              <a:rPr lang="fr-FR" sz="1400" b="1" dirty="0" smtClean="0"/>
              <a:t> </a:t>
            </a:r>
            <a:r>
              <a:rPr lang="fr-FR" sz="1400" dirty="0" err="1" smtClean="0"/>
              <a:t>bestimmt</a:t>
            </a:r>
            <a:r>
              <a:rPr lang="fr-FR" sz="1400" dirty="0"/>
              <a:t>, in </a:t>
            </a:r>
            <a:r>
              <a:rPr lang="fr-FR" sz="1400" dirty="0" err="1"/>
              <a:t>welcher</a:t>
            </a:r>
            <a:r>
              <a:rPr lang="fr-FR" sz="1400" dirty="0"/>
              <a:t> </a:t>
            </a:r>
            <a:r>
              <a:rPr lang="fr-FR" sz="1400" dirty="0" err="1"/>
              <a:t>Größe</a:t>
            </a:r>
            <a:r>
              <a:rPr lang="fr-FR" sz="1400" dirty="0"/>
              <a:t> </a:t>
            </a:r>
            <a:r>
              <a:rPr lang="fr-FR" sz="1400" dirty="0" err="1"/>
              <a:t>ein</a:t>
            </a:r>
            <a:r>
              <a:rPr lang="fr-FR" sz="1400" dirty="0"/>
              <a:t> </a:t>
            </a:r>
            <a:r>
              <a:rPr lang="fr-FR" sz="1400" dirty="0" err="1"/>
              <a:t>Mensch</a:t>
            </a:r>
            <a:r>
              <a:rPr lang="fr-FR" sz="1400" dirty="0"/>
              <a:t> </a:t>
            </a:r>
            <a:r>
              <a:rPr lang="fr-FR" sz="1400" dirty="0" err="1"/>
              <a:t>oder</a:t>
            </a:r>
            <a:r>
              <a:rPr lang="fr-FR" sz="1400" dirty="0"/>
              <a:t> </a:t>
            </a:r>
            <a:r>
              <a:rPr lang="fr-FR" sz="1400" dirty="0" err="1"/>
              <a:t>ein</a:t>
            </a:r>
            <a:r>
              <a:rPr lang="fr-FR" sz="1400" dirty="0"/>
              <a:t> </a:t>
            </a:r>
            <a:r>
              <a:rPr lang="fr-FR" sz="1400" dirty="0" err="1"/>
              <a:t>Gegenstand</a:t>
            </a:r>
            <a:r>
              <a:rPr lang="fr-FR" sz="1400" dirty="0"/>
              <a:t> </a:t>
            </a:r>
            <a:r>
              <a:rPr lang="fr-FR" sz="1400" dirty="0" err="1"/>
              <a:t>im</a:t>
            </a:r>
            <a:r>
              <a:rPr lang="fr-FR" sz="1400" dirty="0"/>
              <a:t> </a:t>
            </a:r>
            <a:r>
              <a:rPr lang="fr-FR" sz="1400" dirty="0" err="1"/>
              <a:t>Bild</a:t>
            </a:r>
            <a:r>
              <a:rPr lang="fr-FR" sz="1400" dirty="0"/>
              <a:t> </a:t>
            </a:r>
            <a:r>
              <a:rPr lang="fr-FR" sz="1400" dirty="0" err="1"/>
              <a:t>zu</a:t>
            </a:r>
            <a:r>
              <a:rPr lang="fr-FR" sz="1400" dirty="0"/>
              <a:t> </a:t>
            </a:r>
            <a:r>
              <a:rPr lang="fr-FR" sz="1400" dirty="0" err="1"/>
              <a:t>sehen</a:t>
            </a:r>
            <a:r>
              <a:rPr lang="fr-FR" sz="1400" dirty="0"/>
              <a:t> </a:t>
            </a:r>
            <a:r>
              <a:rPr lang="fr-FR" sz="1400" dirty="0" err="1"/>
              <a:t>ist</a:t>
            </a:r>
            <a:r>
              <a:rPr lang="fr-FR" sz="1400" dirty="0" smtClean="0"/>
              <a:t>.</a:t>
            </a:r>
            <a:r>
              <a:rPr lang="de-DE" sz="1400" dirty="0" smtClean="0"/>
              <a:t> </a:t>
            </a:r>
            <a:endParaRPr lang="de-DE" sz="1400" dirty="0"/>
          </a:p>
          <a:p>
            <a:r>
              <a:rPr lang="de-DE" sz="1400" u="sng" dirty="0" smtClean="0">
                <a:solidFill>
                  <a:srgbClr val="FF0000"/>
                </a:solidFill>
              </a:rPr>
              <a:t>A. </a:t>
            </a:r>
            <a:r>
              <a:rPr lang="de-DE" sz="1400" u="sng" dirty="0">
                <a:solidFill>
                  <a:srgbClr val="FF0000"/>
                </a:solidFill>
              </a:rPr>
              <a:t>Detail: </a:t>
            </a:r>
            <a:r>
              <a:rPr lang="de-DE" sz="1400" dirty="0"/>
              <a:t>ein kleiner Ausschnitt eines Gegenstandes oder einer Person wird gezeigt. Diese Einstellungsgröße vermittelt  auch dem Zuschauer ein Gefühl der Intimität, der Nähe</a:t>
            </a:r>
            <a:r>
              <a:rPr lang="de-DE" sz="1400" dirty="0" smtClean="0"/>
              <a:t>.</a:t>
            </a:r>
          </a:p>
          <a:p>
            <a:r>
              <a:rPr lang="de-DE" sz="1400" u="sng" dirty="0" smtClean="0">
                <a:solidFill>
                  <a:srgbClr val="FF0000"/>
                </a:solidFill>
              </a:rPr>
              <a:t>B. </a:t>
            </a:r>
            <a:r>
              <a:rPr lang="de-DE" sz="1400" u="sng" dirty="0">
                <a:solidFill>
                  <a:srgbClr val="FF0000"/>
                </a:solidFill>
              </a:rPr>
              <a:t>Groß: </a:t>
            </a:r>
            <a:r>
              <a:rPr lang="de-DE" sz="1400" dirty="0"/>
              <a:t>der Kopf wird bis zum Hals oder bis zu den Schultern gezeigt. Oft in Gesprächssituationen benutzt, weil sie die Mimik beim Sprechen zeigt</a:t>
            </a:r>
            <a:r>
              <a:rPr lang="de-DE" sz="1400" dirty="0" smtClean="0"/>
              <a:t>.</a:t>
            </a:r>
          </a:p>
          <a:p>
            <a:r>
              <a:rPr lang="de-DE" sz="1400" u="sng" dirty="0" smtClean="0">
                <a:solidFill>
                  <a:srgbClr val="FF0000"/>
                </a:solidFill>
              </a:rPr>
              <a:t>C. </a:t>
            </a:r>
            <a:r>
              <a:rPr lang="de-DE" sz="1400" u="sng" dirty="0">
                <a:solidFill>
                  <a:srgbClr val="FF0000"/>
                </a:solidFill>
              </a:rPr>
              <a:t>Nah: </a:t>
            </a:r>
            <a:r>
              <a:rPr lang="de-DE" sz="1400" dirty="0"/>
              <a:t>Kopf bis Brust Der Hintergrund, vor dem sich die Person bewegt, ist erkennbar. Der Kopf beherrscht das Bild</a:t>
            </a:r>
            <a:r>
              <a:rPr lang="de-DE" sz="1400" dirty="0" smtClean="0"/>
              <a:t>.</a:t>
            </a:r>
            <a:endParaRPr lang="de-DE" sz="1400" dirty="0"/>
          </a:p>
          <a:p>
            <a:r>
              <a:rPr lang="de-DE" sz="1400" dirty="0" smtClean="0">
                <a:solidFill>
                  <a:srgbClr val="FF0000"/>
                </a:solidFill>
              </a:rPr>
              <a:t>D. </a:t>
            </a:r>
            <a:r>
              <a:rPr lang="de-DE" sz="1400" dirty="0" err="1">
                <a:solidFill>
                  <a:srgbClr val="FF0000"/>
                </a:solidFill>
              </a:rPr>
              <a:t>Halbnah</a:t>
            </a:r>
            <a:r>
              <a:rPr lang="de-DE" sz="1400" dirty="0"/>
              <a:t>: zeigt den Menschen etwa auf zwei Drittel (2/3</a:t>
            </a:r>
            <a:r>
              <a:rPr lang="de-DE" sz="1400" dirty="0" smtClean="0"/>
              <a:t>)</a:t>
            </a:r>
          </a:p>
          <a:p>
            <a:r>
              <a:rPr lang="de-DE" sz="1400" dirty="0" smtClean="0"/>
              <a:t>E. </a:t>
            </a:r>
            <a:r>
              <a:rPr lang="de-DE" sz="1400" dirty="0">
                <a:solidFill>
                  <a:srgbClr val="FF0000"/>
                </a:solidFill>
              </a:rPr>
              <a:t>Amerikanische</a:t>
            </a:r>
            <a:r>
              <a:rPr lang="de-DE" sz="1400" dirty="0"/>
              <a:t>: Diese Einstellung zeigt eine Person bis unterhalb der Hüften, bis dorthin also, wo beim Westernheld der Colt sitzt.</a:t>
            </a:r>
            <a:endParaRPr lang="de-DE" sz="1400" dirty="0" smtClean="0"/>
          </a:p>
          <a:p>
            <a:r>
              <a:rPr lang="de-DE" sz="1400" dirty="0" smtClean="0">
                <a:solidFill>
                  <a:srgbClr val="FF0000"/>
                </a:solidFill>
              </a:rPr>
              <a:t>F. </a:t>
            </a:r>
            <a:r>
              <a:rPr lang="de-DE" sz="1400" dirty="0">
                <a:solidFill>
                  <a:srgbClr val="FF0000"/>
                </a:solidFill>
              </a:rPr>
              <a:t>Die Halbtotale</a:t>
            </a:r>
            <a:r>
              <a:rPr lang="de-DE" sz="1400" dirty="0"/>
              <a:t>: der Gegenstand oder die Person ist vom Zuschauer entfernt. Eine Distanz zum Geschehen ist hergestellt</a:t>
            </a:r>
            <a:r>
              <a:rPr lang="de-DE" sz="1400" dirty="0" smtClean="0"/>
              <a:t>.</a:t>
            </a:r>
          </a:p>
          <a:p>
            <a:r>
              <a:rPr lang="de-DE" sz="1400" dirty="0" smtClean="0">
                <a:solidFill>
                  <a:srgbClr val="FF0000"/>
                </a:solidFill>
              </a:rPr>
              <a:t>G. </a:t>
            </a:r>
            <a:r>
              <a:rPr lang="de-DE" sz="1400" dirty="0">
                <a:solidFill>
                  <a:srgbClr val="FF0000"/>
                </a:solidFill>
              </a:rPr>
              <a:t>Die Totale</a:t>
            </a:r>
            <a:r>
              <a:rPr lang="de-DE" sz="1400" dirty="0"/>
              <a:t>: ein Überblick wird gegeben, ein Eindruck des Ganzen wird vermittelt</a:t>
            </a:r>
            <a:endParaRPr lang="fr-FR" sz="1400" dirty="0"/>
          </a:p>
          <a:p>
            <a:endParaRPr lang="fr-FR" sz="1400" dirty="0"/>
          </a:p>
        </p:txBody>
      </p:sp>
      <p:pic>
        <p:nvPicPr>
          <p:cNvPr id="5" name="Espace réservé du contenu 4"/>
          <p:cNvPicPr>
            <a:picLocks noGrp="1" noChangeAspect="1"/>
          </p:cNvPicPr>
          <p:nvPr>
            <p:ph sz="half" idx="2"/>
          </p:nvPr>
        </p:nvPicPr>
        <p:blipFill>
          <a:blip r:embed="rId2" cstate="print">
            <a:extLst>
              <a:ext uri="{28A0092B-C50C-407E-A947-70E740481C1C}">
                <a14:useLocalDpi xmlns:a14="http://schemas.microsoft.com/office/drawing/2010/main" xmlns="" val="0"/>
              </a:ext>
            </a:extLst>
          </a:blip>
          <a:stretch>
            <a:fillRect/>
          </a:stretch>
        </p:blipFill>
        <p:spPr>
          <a:xfrm>
            <a:off x="5219700" y="1484784"/>
            <a:ext cx="3730625" cy="4608512"/>
          </a:xfrm>
        </p:spPr>
      </p:pic>
      <p:sp>
        <p:nvSpPr>
          <p:cNvPr id="6" name="ZoneTexte 5"/>
          <p:cNvSpPr txBox="1"/>
          <p:nvPr/>
        </p:nvSpPr>
        <p:spPr>
          <a:xfrm>
            <a:off x="5114383" y="1158425"/>
            <a:ext cx="3739770" cy="369332"/>
          </a:xfrm>
          <a:prstGeom prst="rect">
            <a:avLst/>
          </a:prstGeom>
          <a:noFill/>
        </p:spPr>
        <p:txBody>
          <a:bodyPr wrap="square" rtlCol="0">
            <a:spAutoFit/>
          </a:bodyPr>
          <a:lstStyle/>
          <a:p>
            <a:r>
              <a:rPr lang="fr-FR" dirty="0" err="1" smtClean="0"/>
              <a:t>Einstellungsgrö</a:t>
            </a:r>
            <a:r>
              <a:rPr lang="el-GR" dirty="0" smtClean="0"/>
              <a:t>β</a:t>
            </a:r>
            <a:r>
              <a:rPr lang="fr-FR" dirty="0" smtClean="0"/>
              <a:t>en / les plans</a:t>
            </a:r>
            <a:endParaRPr lang="fr-FR" dirty="0"/>
          </a:p>
        </p:txBody>
      </p:sp>
      <p:cxnSp>
        <p:nvCxnSpPr>
          <p:cNvPr id="9" name="Connecteur droit avec flèche 8"/>
          <p:cNvCxnSpPr/>
          <p:nvPr/>
        </p:nvCxnSpPr>
        <p:spPr>
          <a:xfrm flipV="1">
            <a:off x="4932040" y="4797152"/>
            <a:ext cx="1224136"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flipV="1">
            <a:off x="5088462" y="2204864"/>
            <a:ext cx="1715786"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flipV="1">
            <a:off x="5114383" y="3140968"/>
            <a:ext cx="1444040" cy="936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flipV="1">
            <a:off x="4932040" y="2420888"/>
            <a:ext cx="1800200" cy="936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flipV="1">
            <a:off x="4860032" y="4149080"/>
            <a:ext cx="1296144"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7504709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52400"/>
            <a:ext cx="9496425" cy="6553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06720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714202"/>
          </a:xfrm>
        </p:spPr>
        <p:txBody>
          <a:bodyPr>
            <a:normAutofit fontScale="90000"/>
          </a:bodyPr>
          <a:lstStyle/>
          <a:p>
            <a:r>
              <a:rPr lang="de-DE" sz="2700" u="sng" dirty="0" smtClean="0"/>
              <a:t>Die Kameraperspektive</a:t>
            </a:r>
            <a:r>
              <a:rPr lang="de-DE" u="sng" dirty="0" smtClean="0"/>
              <a:t> </a:t>
            </a:r>
            <a:br>
              <a:rPr lang="de-DE" u="sng" dirty="0" smtClean="0"/>
            </a:br>
            <a:r>
              <a:rPr lang="de-DE" sz="2700" dirty="0" smtClean="0"/>
              <a:t>Die Kamera kann ein Geschehen aus verschiedenen Positionen aufnehmen. Man unterscheidet drei Perspektiven:</a:t>
            </a:r>
            <a:r>
              <a:rPr lang="de-DE" dirty="0" smtClean="0"/>
              <a:t/>
            </a:r>
            <a:br>
              <a:rPr lang="de-DE" dirty="0" smtClean="0"/>
            </a:br>
            <a:endParaRPr lang="fr-FR" dirty="0"/>
          </a:p>
        </p:txBody>
      </p:sp>
      <p:sp>
        <p:nvSpPr>
          <p:cNvPr id="3" name="Espace réservé du contenu 2"/>
          <p:cNvSpPr>
            <a:spLocks noGrp="1"/>
          </p:cNvSpPr>
          <p:nvPr>
            <p:ph sz="half" idx="1"/>
          </p:nvPr>
        </p:nvSpPr>
        <p:spPr>
          <a:xfrm>
            <a:off x="1115616" y="1700808"/>
            <a:ext cx="3730752" cy="4389120"/>
          </a:xfrm>
        </p:spPr>
        <p:txBody>
          <a:bodyPr>
            <a:normAutofit fontScale="55000" lnSpcReduction="20000"/>
          </a:bodyPr>
          <a:lstStyle/>
          <a:p>
            <a:pPr marL="0" indent="0">
              <a:buNone/>
            </a:pPr>
            <a:r>
              <a:rPr lang="fr-FR" dirty="0"/>
              <a:t> </a:t>
            </a:r>
          </a:p>
          <a:p>
            <a:pPr lvl="0"/>
            <a:r>
              <a:rPr lang="fr-FR" b="1" dirty="0"/>
              <a:t>Die </a:t>
            </a:r>
            <a:r>
              <a:rPr lang="fr-FR" b="1" dirty="0" err="1"/>
              <a:t>Normalsicht</a:t>
            </a:r>
            <a:r>
              <a:rPr lang="fr-FR" dirty="0"/>
              <a:t> </a:t>
            </a:r>
            <a:r>
              <a:rPr lang="fr-FR" dirty="0" err="1"/>
              <a:t>oder</a:t>
            </a:r>
            <a:r>
              <a:rPr lang="fr-FR" dirty="0"/>
              <a:t> </a:t>
            </a:r>
            <a:r>
              <a:rPr lang="fr-FR" dirty="0" err="1" smtClean="0"/>
              <a:t>Augenhöhe</a:t>
            </a:r>
            <a:r>
              <a:rPr lang="fr-FR" dirty="0" smtClean="0"/>
              <a:t>: </a:t>
            </a:r>
            <a:r>
              <a:rPr lang="fr-FR" dirty="0"/>
              <a:t>die </a:t>
            </a:r>
            <a:r>
              <a:rPr lang="fr-FR" dirty="0" err="1"/>
              <a:t>Kameraposition</a:t>
            </a:r>
            <a:r>
              <a:rPr lang="fr-FR" dirty="0"/>
              <a:t> </a:t>
            </a:r>
            <a:r>
              <a:rPr lang="fr-FR" dirty="0" err="1"/>
              <a:t>entspricht</a:t>
            </a:r>
            <a:r>
              <a:rPr lang="fr-FR" dirty="0"/>
              <a:t>  </a:t>
            </a:r>
            <a:r>
              <a:rPr lang="fr-FR" dirty="0" err="1"/>
              <a:t>unser</a:t>
            </a:r>
            <a:r>
              <a:rPr lang="fr-FR" dirty="0"/>
              <a:t> </a:t>
            </a:r>
            <a:r>
              <a:rPr lang="fr-FR" dirty="0" err="1"/>
              <a:t>alltäglichen</a:t>
            </a:r>
            <a:r>
              <a:rPr lang="fr-FR" dirty="0"/>
              <a:t> </a:t>
            </a:r>
            <a:r>
              <a:rPr lang="fr-FR" dirty="0" err="1"/>
              <a:t>Wahrnehmung</a:t>
            </a:r>
            <a:r>
              <a:rPr lang="fr-FR" dirty="0"/>
              <a:t>.</a:t>
            </a:r>
          </a:p>
          <a:p>
            <a:pPr marL="0" indent="0">
              <a:buNone/>
            </a:pPr>
            <a:r>
              <a:rPr lang="fr-FR" dirty="0"/>
              <a:t> </a:t>
            </a:r>
          </a:p>
          <a:p>
            <a:pPr lvl="0"/>
            <a:r>
              <a:rPr lang="fr-FR" dirty="0"/>
              <a:t>Die </a:t>
            </a:r>
            <a:r>
              <a:rPr lang="fr-FR" b="1" dirty="0" err="1"/>
              <a:t>Aufsicht</a:t>
            </a:r>
            <a:r>
              <a:rPr lang="fr-FR" b="1" dirty="0"/>
              <a:t> </a:t>
            </a:r>
            <a:r>
              <a:rPr lang="fr-FR" b="1" dirty="0" err="1"/>
              <a:t>oder</a:t>
            </a:r>
            <a:r>
              <a:rPr lang="fr-FR" b="1" dirty="0"/>
              <a:t> </a:t>
            </a:r>
            <a:r>
              <a:rPr lang="fr-FR" b="1" dirty="0" err="1" smtClean="0"/>
              <a:t>Vogelperspektive</a:t>
            </a:r>
            <a:r>
              <a:rPr lang="fr-FR" dirty="0" smtClean="0"/>
              <a:t>: </a:t>
            </a:r>
            <a:r>
              <a:rPr lang="fr-FR" dirty="0"/>
              <a:t>die </a:t>
            </a:r>
            <a:r>
              <a:rPr lang="fr-FR" dirty="0" err="1"/>
              <a:t>Kamera</a:t>
            </a:r>
            <a:r>
              <a:rPr lang="fr-FR" dirty="0"/>
              <a:t> </a:t>
            </a:r>
            <a:r>
              <a:rPr lang="fr-FR" dirty="0" err="1"/>
              <a:t>steht</a:t>
            </a:r>
            <a:r>
              <a:rPr lang="fr-FR" dirty="0"/>
              <a:t> </a:t>
            </a:r>
            <a:r>
              <a:rPr lang="fr-FR" dirty="0" err="1"/>
              <a:t>sehr</a:t>
            </a:r>
            <a:r>
              <a:rPr lang="fr-FR" dirty="0"/>
              <a:t> </a:t>
            </a:r>
            <a:r>
              <a:rPr lang="fr-FR" dirty="0" err="1"/>
              <a:t>hoch</a:t>
            </a:r>
            <a:r>
              <a:rPr lang="fr-FR" dirty="0" smtClean="0"/>
              <a:t>. </a:t>
            </a:r>
            <a:r>
              <a:rPr lang="fr-FR" dirty="0" err="1" smtClean="0"/>
              <a:t>Diese</a:t>
            </a:r>
            <a:r>
              <a:rPr lang="fr-FR" dirty="0" smtClean="0"/>
              <a:t> </a:t>
            </a:r>
            <a:r>
              <a:rPr lang="fr-FR" dirty="0" err="1"/>
              <a:t>Kameraeinstellung</a:t>
            </a:r>
            <a:r>
              <a:rPr lang="fr-FR" dirty="0"/>
              <a:t> </a:t>
            </a:r>
            <a:r>
              <a:rPr lang="fr-FR" dirty="0" err="1"/>
              <a:t>vermittelt</a:t>
            </a:r>
            <a:r>
              <a:rPr lang="fr-FR" dirty="0"/>
              <a:t> den </a:t>
            </a:r>
            <a:r>
              <a:rPr lang="fr-FR" dirty="0" err="1"/>
              <a:t>Eindruck</a:t>
            </a:r>
            <a:r>
              <a:rPr lang="fr-FR" dirty="0"/>
              <a:t> der </a:t>
            </a:r>
            <a:r>
              <a:rPr lang="fr-FR" dirty="0" err="1"/>
              <a:t>Überlegenheit</a:t>
            </a:r>
            <a:r>
              <a:rPr lang="fr-FR" dirty="0" smtClean="0"/>
              <a:t>.</a:t>
            </a:r>
            <a:r>
              <a:rPr lang="fr-FR" dirty="0"/>
              <a:t> </a:t>
            </a:r>
          </a:p>
          <a:p>
            <a:pPr marL="0" indent="0">
              <a:buNone/>
            </a:pPr>
            <a:endParaRPr lang="fr-FR" dirty="0"/>
          </a:p>
          <a:p>
            <a:pPr lvl="0"/>
            <a:r>
              <a:rPr lang="fr-FR" dirty="0"/>
              <a:t>Die </a:t>
            </a:r>
            <a:r>
              <a:rPr lang="fr-FR" b="1" dirty="0" err="1"/>
              <a:t>Untersicht</a:t>
            </a:r>
            <a:r>
              <a:rPr lang="fr-FR" b="1" dirty="0"/>
              <a:t> </a:t>
            </a:r>
            <a:r>
              <a:rPr lang="fr-FR" b="1" dirty="0" err="1"/>
              <a:t>oder</a:t>
            </a:r>
            <a:r>
              <a:rPr lang="fr-FR" b="1" dirty="0"/>
              <a:t> </a:t>
            </a:r>
            <a:r>
              <a:rPr lang="fr-FR" b="1" dirty="0" err="1"/>
              <a:t>Froschperspektive</a:t>
            </a:r>
            <a:r>
              <a:rPr lang="fr-FR" dirty="0"/>
              <a:t>: die </a:t>
            </a:r>
            <a:r>
              <a:rPr lang="fr-FR" dirty="0" err="1"/>
              <a:t>Kamera</a:t>
            </a:r>
            <a:r>
              <a:rPr lang="fr-FR" dirty="0"/>
              <a:t> </a:t>
            </a:r>
            <a:r>
              <a:rPr lang="fr-FR" dirty="0" err="1"/>
              <a:t>steht</a:t>
            </a:r>
            <a:r>
              <a:rPr lang="fr-FR" dirty="0"/>
              <a:t> </a:t>
            </a:r>
            <a:r>
              <a:rPr lang="fr-FR" dirty="0" err="1"/>
              <a:t>sehr</a:t>
            </a:r>
            <a:r>
              <a:rPr lang="fr-FR" dirty="0"/>
              <a:t> </a:t>
            </a:r>
            <a:r>
              <a:rPr lang="fr-FR" dirty="0" err="1"/>
              <a:t>tief</a:t>
            </a:r>
            <a:r>
              <a:rPr lang="fr-FR" dirty="0"/>
              <a:t>. Der </a:t>
            </a:r>
            <a:r>
              <a:rPr lang="fr-FR" dirty="0" err="1"/>
              <a:t>Zuschauer</a:t>
            </a:r>
            <a:r>
              <a:rPr lang="fr-FR" dirty="0"/>
              <a:t> </a:t>
            </a:r>
            <a:r>
              <a:rPr lang="fr-FR" dirty="0" err="1"/>
              <a:t>fühlt</a:t>
            </a:r>
            <a:r>
              <a:rPr lang="fr-FR" dirty="0"/>
              <a:t> </a:t>
            </a:r>
            <a:r>
              <a:rPr lang="fr-FR" dirty="0" err="1"/>
              <a:t>sich</a:t>
            </a:r>
            <a:r>
              <a:rPr lang="fr-FR" dirty="0"/>
              <a:t> </a:t>
            </a:r>
            <a:r>
              <a:rPr lang="fr-FR" dirty="0" err="1"/>
              <a:t>unterlegen</a:t>
            </a:r>
            <a:r>
              <a:rPr lang="fr-FR" dirty="0"/>
              <a:t>; </a:t>
            </a:r>
            <a:r>
              <a:rPr lang="fr-FR" dirty="0" err="1"/>
              <a:t>sie</a:t>
            </a:r>
            <a:r>
              <a:rPr lang="fr-FR" dirty="0"/>
              <a:t> </a:t>
            </a:r>
            <a:r>
              <a:rPr lang="fr-FR" dirty="0" err="1"/>
              <a:t>vermittelt</a:t>
            </a:r>
            <a:r>
              <a:rPr lang="fr-FR" dirty="0"/>
              <a:t> </a:t>
            </a:r>
            <a:r>
              <a:rPr lang="fr-FR" dirty="0" err="1"/>
              <a:t>oft</a:t>
            </a:r>
            <a:r>
              <a:rPr lang="fr-FR" dirty="0"/>
              <a:t> </a:t>
            </a:r>
            <a:r>
              <a:rPr lang="fr-FR" dirty="0" err="1"/>
              <a:t>einen</a:t>
            </a:r>
            <a:r>
              <a:rPr lang="fr-FR" dirty="0"/>
              <a:t> </a:t>
            </a:r>
            <a:r>
              <a:rPr lang="fr-FR" dirty="0" err="1"/>
              <a:t>beängstigenden</a:t>
            </a:r>
            <a:r>
              <a:rPr lang="fr-FR" dirty="0"/>
              <a:t> </a:t>
            </a:r>
            <a:r>
              <a:rPr lang="fr-FR" dirty="0" err="1"/>
              <a:t>Eindruck</a:t>
            </a:r>
            <a:r>
              <a:rPr lang="fr-FR" dirty="0"/>
              <a:t>. </a:t>
            </a:r>
          </a:p>
          <a:p>
            <a:pPr marL="0" indent="0">
              <a:buNone/>
            </a:pPr>
            <a:endParaRPr lang="fr-FR" dirty="0"/>
          </a:p>
          <a:p>
            <a:r>
              <a:rPr lang="fr-FR" dirty="0" smtClean="0">
                <a:hlinkClick r:id="rId2"/>
              </a:rPr>
              <a:t>http://www.filmclub-wetzlar.de/html/kamerafuhrung___.html</a:t>
            </a:r>
            <a:r>
              <a:rPr lang="fr-FR" dirty="0" smtClean="0"/>
              <a:t> </a:t>
            </a:r>
            <a:endParaRPr lang="fr-FR" dirty="0"/>
          </a:p>
        </p:txBody>
      </p:sp>
      <p:pic>
        <p:nvPicPr>
          <p:cNvPr id="5" name="Espace réservé du contenu 4"/>
          <p:cNvPicPr>
            <a:picLocks noGrp="1" noChangeAspect="1"/>
          </p:cNvPicPr>
          <p:nvPr>
            <p:ph sz="half" idx="2"/>
          </p:nvPr>
        </p:nvPicPr>
        <p:blipFill>
          <a:blip r:embed="rId3" cstate="print">
            <a:extLst>
              <a:ext uri="{28A0092B-C50C-407E-A947-70E740481C1C}">
                <a14:useLocalDpi xmlns:a14="http://schemas.microsoft.com/office/drawing/2010/main" xmlns="" val="0"/>
              </a:ext>
            </a:extLst>
          </a:blip>
          <a:stretch>
            <a:fillRect/>
          </a:stretch>
        </p:blipFill>
        <p:spPr>
          <a:xfrm>
            <a:off x="5354637" y="2451894"/>
            <a:ext cx="3175000" cy="3175000"/>
          </a:xfrm>
        </p:spPr>
      </p:pic>
    </p:spTree>
    <p:extLst>
      <p:ext uri="{BB962C8B-B14F-4D97-AF65-F5344CB8AC3E}">
        <p14:creationId xmlns:p14="http://schemas.microsoft.com/office/powerpoint/2010/main" xmlns="" val="38298338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err="1" smtClean="0"/>
              <a:t>Kamerabewegung</a:t>
            </a:r>
            <a:endParaRPr lang="fr-FR" dirty="0"/>
          </a:p>
        </p:txBody>
      </p:sp>
      <p:sp>
        <p:nvSpPr>
          <p:cNvPr id="6" name="Espace réservé du contenu 5"/>
          <p:cNvSpPr>
            <a:spLocks noGrp="1"/>
          </p:cNvSpPr>
          <p:nvPr>
            <p:ph sz="half" idx="1"/>
          </p:nvPr>
        </p:nvSpPr>
        <p:spPr>
          <a:xfrm>
            <a:off x="457200" y="1196752"/>
            <a:ext cx="4258816" cy="5328592"/>
          </a:xfrm>
        </p:spPr>
        <p:txBody>
          <a:bodyPr>
            <a:noAutofit/>
          </a:bodyPr>
          <a:lstStyle/>
          <a:p>
            <a:pPr marL="0" indent="0">
              <a:buNone/>
            </a:pPr>
            <a:r>
              <a:rPr lang="de-DE" sz="2000" u="sng" dirty="0" smtClean="0"/>
              <a:t>Stand der Kamera:</a:t>
            </a:r>
            <a:r>
              <a:rPr lang="de-DE" sz="2000" dirty="0" smtClean="0"/>
              <a:t> die Kamera filmt ein Objekt aus einer Perspektive und in einer Einstellungsgröße. Keine Bewegung der Kamera.</a:t>
            </a:r>
          </a:p>
          <a:p>
            <a:pPr marL="0" indent="0">
              <a:buNone/>
            </a:pPr>
            <a:endParaRPr lang="de-DE" sz="2000" u="sng" dirty="0" smtClean="0"/>
          </a:p>
          <a:p>
            <a:pPr marL="0" indent="0">
              <a:buNone/>
            </a:pPr>
            <a:r>
              <a:rPr lang="de-DE" sz="2000" u="sng" dirty="0" smtClean="0"/>
              <a:t>Schwenk</a:t>
            </a:r>
            <a:r>
              <a:rPr lang="de-DE" sz="2000" dirty="0" smtClean="0"/>
              <a:t>: Die Kamerabewegung ist analog der Kopfbewegung. Die Kamera kann sich nur horizontal oder vertikal bewegen.</a:t>
            </a:r>
          </a:p>
          <a:p>
            <a:pPr marL="0" indent="0">
              <a:buNone/>
            </a:pPr>
            <a:endParaRPr lang="de-DE" sz="2000" u="sng" dirty="0" smtClean="0"/>
          </a:p>
          <a:p>
            <a:pPr marL="0" indent="0">
              <a:buNone/>
            </a:pPr>
            <a:r>
              <a:rPr lang="de-DE" sz="2000" u="sng" dirty="0" smtClean="0"/>
              <a:t>Fahrt</a:t>
            </a:r>
            <a:r>
              <a:rPr lang="de-DE" sz="2000" dirty="0" smtClean="0"/>
              <a:t>: Die Kamera kann  man mit der Bewegung des ganzen Körpers vergleichen. Die Kamera verlässt ihren Platz und fährt auf einem Kamerawagen. Es gibt verschiedene Fahrten , </a:t>
            </a:r>
          </a:p>
          <a:p>
            <a:endParaRPr lang="de-DE" sz="2000" dirty="0" smtClean="0"/>
          </a:p>
          <a:p>
            <a:endParaRPr lang="de-DE" sz="2000" dirty="0" smtClean="0"/>
          </a:p>
          <a:p>
            <a:endParaRPr lang="de-DE" sz="2000" dirty="0" smtClean="0"/>
          </a:p>
          <a:p>
            <a:endParaRPr lang="de-DE" sz="2000" dirty="0" smtClean="0"/>
          </a:p>
          <a:p>
            <a:endParaRPr lang="fr-FR" sz="2000" dirty="0"/>
          </a:p>
        </p:txBody>
      </p:sp>
      <p:sp>
        <p:nvSpPr>
          <p:cNvPr id="7" name="Espace réservé du contenu 6"/>
          <p:cNvSpPr>
            <a:spLocks noGrp="1"/>
          </p:cNvSpPr>
          <p:nvPr>
            <p:ph sz="half" idx="2"/>
          </p:nvPr>
        </p:nvSpPr>
        <p:spPr>
          <a:xfrm>
            <a:off x="4648200" y="1196752"/>
            <a:ext cx="4038600" cy="4929411"/>
          </a:xfrm>
        </p:spPr>
        <p:txBody>
          <a:bodyPr>
            <a:noAutofit/>
          </a:bodyPr>
          <a:lstStyle/>
          <a:p>
            <a:r>
              <a:rPr lang="fr-FR" sz="2400" dirty="0" smtClean="0"/>
              <a:t>Mouvements de caméra: </a:t>
            </a:r>
          </a:p>
          <a:p>
            <a:r>
              <a:rPr lang="fr-FR" sz="2400" dirty="0" smtClean="0"/>
              <a:t>1- plan fixe: la caméra reste fixée sur le pied, mouvements de faible ampleur. (= </a:t>
            </a:r>
            <a:r>
              <a:rPr lang="fr-FR" sz="2400" dirty="0" err="1" smtClean="0"/>
              <a:t>shot</a:t>
            </a:r>
            <a:r>
              <a:rPr lang="fr-FR" sz="2400" dirty="0" smtClean="0"/>
              <a:t>)</a:t>
            </a:r>
          </a:p>
          <a:p>
            <a:r>
              <a:rPr lang="fr-FR" sz="2400" dirty="0" smtClean="0"/>
              <a:t>2- panoramique: caméra mobile autour de son axe. (= pan-</a:t>
            </a:r>
            <a:r>
              <a:rPr lang="fr-FR" sz="2400" dirty="0" err="1" smtClean="0"/>
              <a:t>shot</a:t>
            </a:r>
            <a:r>
              <a:rPr lang="fr-FR" sz="2400" dirty="0" smtClean="0"/>
              <a:t>-</a:t>
            </a:r>
          </a:p>
          <a:p>
            <a:r>
              <a:rPr lang="fr-FR" sz="2400" dirty="0" smtClean="0"/>
              <a:t>3- travelling: déplacement, horizontal ou vertical, de la caméra que l'on fixe sur un chariot, une voiture, etc.)</a:t>
            </a:r>
          </a:p>
          <a:p>
            <a:endParaRPr lang="fr-FR" sz="2400" dirty="0"/>
          </a:p>
        </p:txBody>
      </p:sp>
    </p:spTree>
    <p:extLst>
      <p:ext uri="{BB962C8B-B14F-4D97-AF65-F5344CB8AC3E}">
        <p14:creationId xmlns:p14="http://schemas.microsoft.com/office/powerpoint/2010/main" xmlns="" val="33560740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000" dirty="0" smtClean="0">
                <a:hlinkClick r:id="rId2"/>
              </a:rPr>
              <a:t/>
            </a:r>
            <a:br>
              <a:rPr lang="fr-FR" sz="2000" dirty="0" smtClean="0">
                <a:hlinkClick r:id="rId2"/>
              </a:rPr>
            </a:br>
            <a:r>
              <a:rPr lang="fr-FR" sz="2000" dirty="0" smtClean="0">
                <a:hlinkClick r:id="rId2"/>
              </a:rPr>
              <a:t/>
            </a:r>
            <a:br>
              <a:rPr lang="fr-FR" sz="2000" dirty="0" smtClean="0">
                <a:hlinkClick r:id="rId2"/>
              </a:rPr>
            </a:br>
            <a:r>
              <a:rPr lang="fr-FR" sz="2000" dirty="0" smtClean="0">
                <a:hlinkClick r:id="rId2"/>
              </a:rPr>
              <a:t>http://www.mediaculture-online.de/Kameraperspektiven.1225.0.html</a:t>
            </a:r>
            <a:r>
              <a:rPr lang="fr-FR" sz="2000" dirty="0" smtClean="0"/>
              <a:t>  </a:t>
            </a:r>
            <a:endParaRPr lang="fr-FR" sz="2000" dirty="0"/>
          </a:p>
        </p:txBody>
      </p:sp>
      <p:sp>
        <p:nvSpPr>
          <p:cNvPr id="3" name="Espace réservé du contenu 2"/>
          <p:cNvSpPr>
            <a:spLocks noGrp="1"/>
          </p:cNvSpPr>
          <p:nvPr>
            <p:ph sz="half" idx="1"/>
          </p:nvPr>
        </p:nvSpPr>
        <p:spPr/>
        <p:txBody>
          <a:bodyPr>
            <a:normAutofit fontScale="70000" lnSpcReduction="20000"/>
          </a:bodyPr>
          <a:lstStyle/>
          <a:p>
            <a:r>
              <a:rPr lang="de-DE" dirty="0" err="1" smtClean="0"/>
              <a:t>zB</a:t>
            </a:r>
            <a:r>
              <a:rPr lang="de-DE" dirty="0" smtClean="0"/>
              <a:t>.:</a:t>
            </a:r>
          </a:p>
          <a:p>
            <a:r>
              <a:rPr lang="de-DE" dirty="0" smtClean="0"/>
              <a:t>Zufahrt:                Die Kamera fährt auf das Objekt zu.</a:t>
            </a:r>
          </a:p>
          <a:p>
            <a:r>
              <a:rPr lang="de-DE" dirty="0" smtClean="0"/>
              <a:t>-	Rückfahrt:            Die Kamera entfernt sich vom Objekt.</a:t>
            </a:r>
          </a:p>
          <a:p>
            <a:r>
              <a:rPr lang="de-DE" dirty="0" smtClean="0"/>
              <a:t>-	Parallelfahrt:         Die Kamera fährt mit dem Objekt mit.</a:t>
            </a:r>
          </a:p>
          <a:p>
            <a:r>
              <a:rPr lang="de-DE" dirty="0" smtClean="0"/>
              <a:t>-	Verfolgungsfahrt: Die Kamera fährt hinter dem Objekt her</a:t>
            </a:r>
          </a:p>
          <a:p>
            <a:pPr marL="0" indent="0">
              <a:buNone/>
            </a:pPr>
            <a:endParaRPr lang="de-DE" dirty="0"/>
          </a:p>
          <a:p>
            <a:pPr marL="0" indent="0">
              <a:buNone/>
            </a:pPr>
            <a:endParaRPr lang="de-DE" dirty="0" smtClean="0"/>
          </a:p>
          <a:p>
            <a:pPr marL="0" indent="0">
              <a:buNone/>
            </a:pPr>
            <a:r>
              <a:rPr lang="de-DE" u="sng" dirty="0" smtClean="0"/>
              <a:t>Das "Hors-</a:t>
            </a:r>
            <a:r>
              <a:rPr lang="de-DE" u="sng" dirty="0" err="1" smtClean="0"/>
              <a:t>Champ</a:t>
            </a:r>
            <a:r>
              <a:rPr lang="de-DE" u="sng" dirty="0" smtClean="0"/>
              <a:t>"</a:t>
            </a:r>
            <a:r>
              <a:rPr lang="de-DE" dirty="0" smtClean="0"/>
              <a:t>: was außerhalb des Bildes liegt</a:t>
            </a:r>
          </a:p>
          <a:p>
            <a:endParaRPr lang="de-DE" dirty="0" smtClean="0"/>
          </a:p>
          <a:p>
            <a:endParaRPr lang="fr-FR" dirty="0"/>
          </a:p>
        </p:txBody>
      </p:sp>
      <p:sp>
        <p:nvSpPr>
          <p:cNvPr id="4" name="Espace réservé du contenu 3"/>
          <p:cNvSpPr>
            <a:spLocks noGrp="1"/>
          </p:cNvSpPr>
          <p:nvPr>
            <p:ph sz="half" idx="2"/>
          </p:nvPr>
        </p:nvSpPr>
        <p:spPr/>
        <p:txBody>
          <a:bodyPr>
            <a:normAutofit fontScale="70000" lnSpcReduction="20000"/>
          </a:bodyPr>
          <a:lstStyle/>
          <a:p>
            <a:endParaRPr lang="fr-FR" dirty="0" smtClean="0"/>
          </a:p>
          <a:p>
            <a:endParaRPr lang="fr-FR" dirty="0"/>
          </a:p>
          <a:p>
            <a:endParaRPr lang="fr-FR" dirty="0" smtClean="0"/>
          </a:p>
          <a:p>
            <a:r>
              <a:rPr lang="fr-FR" dirty="0" smtClean="0">
                <a:hlinkClick r:id="rId3"/>
              </a:rPr>
              <a:t>http://www.mediaculture-online.de/fileadmin/bibliothek/hickethier_grundbegriffe/hickethier_grundbegriffe.html</a:t>
            </a:r>
            <a:r>
              <a:rPr lang="fr-FR" dirty="0" smtClean="0"/>
              <a:t> </a:t>
            </a:r>
            <a:endParaRPr lang="fr-FR" dirty="0"/>
          </a:p>
          <a:p>
            <a:endParaRPr lang="fr-FR" dirty="0" smtClean="0"/>
          </a:p>
          <a:p>
            <a:endParaRPr lang="fr-FR" dirty="0"/>
          </a:p>
          <a:p>
            <a:endParaRPr lang="fr-FR" dirty="0" smtClean="0"/>
          </a:p>
          <a:p>
            <a:endParaRPr lang="fr-FR" dirty="0"/>
          </a:p>
          <a:p>
            <a:endParaRPr lang="fr-FR" dirty="0"/>
          </a:p>
        </p:txBody>
      </p:sp>
      <p:sp>
        <p:nvSpPr>
          <p:cNvPr id="5" name="ZoneTexte 4"/>
          <p:cNvSpPr txBox="1"/>
          <p:nvPr/>
        </p:nvSpPr>
        <p:spPr>
          <a:xfrm>
            <a:off x="4932040" y="3933056"/>
            <a:ext cx="3888432" cy="2308324"/>
          </a:xfrm>
          <a:prstGeom prst="rect">
            <a:avLst/>
          </a:prstGeom>
          <a:noFill/>
        </p:spPr>
        <p:txBody>
          <a:bodyPr wrap="square" rtlCol="0">
            <a:spAutoFit/>
          </a:bodyPr>
          <a:lstStyle/>
          <a:p>
            <a:r>
              <a:rPr lang="fr-FR" dirty="0" smtClean="0"/>
              <a:t>ON peut simplifier en français avec les élèves et utiliser seulement quelques  mouvements (fixe, panoramique et travelling) : </a:t>
            </a:r>
          </a:p>
          <a:p>
            <a:r>
              <a:rPr lang="fr-FR" dirty="0" smtClean="0"/>
              <a:t>-pano.ba ou </a:t>
            </a:r>
            <a:r>
              <a:rPr lang="fr-FR" dirty="0" err="1" smtClean="0"/>
              <a:t>trav</a:t>
            </a:r>
            <a:r>
              <a:rPr lang="fr-FR" dirty="0" smtClean="0"/>
              <a:t>. Bas ;Par exemple pour une vue panoramique avec un mouvement  vers le bas</a:t>
            </a:r>
          </a:p>
          <a:p>
            <a:r>
              <a:rPr lang="fr-FR" dirty="0" smtClean="0"/>
              <a:t> </a:t>
            </a:r>
          </a:p>
        </p:txBody>
      </p:sp>
    </p:spTree>
    <p:extLst>
      <p:ext uri="{BB962C8B-B14F-4D97-AF65-F5344CB8AC3E}">
        <p14:creationId xmlns:p14="http://schemas.microsoft.com/office/powerpoint/2010/main" xmlns="" val="18469648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smtClean="0"/>
              <a:t>Place de l’étude d’un film ou d’extraits dans les programmes, dès l’introduction du Bulletin Officiel</a:t>
            </a:r>
            <a:endParaRPr lang="fr-FR" sz="2400" dirty="0"/>
          </a:p>
        </p:txBody>
      </p:sp>
      <p:pic>
        <p:nvPicPr>
          <p:cNvPr id="5" name="Espace réservé du contenu 4"/>
          <p:cNvPicPr>
            <a:picLocks noGrp="1" noChangeAspect="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179512" y="1772816"/>
            <a:ext cx="8507288" cy="4394878"/>
          </a:xfrm>
        </p:spPr>
      </p:pic>
      <p:cxnSp>
        <p:nvCxnSpPr>
          <p:cNvPr id="6" name="Connecteur droit 5"/>
          <p:cNvCxnSpPr/>
          <p:nvPr/>
        </p:nvCxnSpPr>
        <p:spPr>
          <a:xfrm>
            <a:off x="3635896" y="2636912"/>
            <a:ext cx="460851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a:off x="539552" y="2996952"/>
            <a:ext cx="763284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Ellipse 9"/>
          <p:cNvSpPr/>
          <p:nvPr/>
        </p:nvSpPr>
        <p:spPr>
          <a:xfrm>
            <a:off x="539552" y="5301208"/>
            <a:ext cx="2304256" cy="936104"/>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xmlns="" val="39355650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395536" y="620688"/>
            <a:ext cx="4038600" cy="4525963"/>
          </a:xfrm>
        </p:spPr>
        <p:txBody>
          <a:bodyPr>
            <a:normAutofit fontScale="70000" lnSpcReduction="20000"/>
          </a:bodyPr>
          <a:lstStyle/>
          <a:p>
            <a:endParaRPr lang="fr-FR" dirty="0"/>
          </a:p>
          <a:p>
            <a:pPr marL="0" indent="0">
              <a:buNone/>
            </a:pPr>
            <a:r>
              <a:rPr lang="fr-FR" dirty="0" smtClean="0"/>
              <a:t>5- </a:t>
            </a:r>
            <a:r>
              <a:rPr lang="fr-FR" sz="3800" u="sng" dirty="0" smtClean="0"/>
              <a:t>caméra libre</a:t>
            </a:r>
            <a:r>
              <a:rPr lang="fr-FR" sz="3800" dirty="0" smtClean="0"/>
              <a:t>: prise de vue sans pied (harnais sur le cadreur) : </a:t>
            </a:r>
            <a:r>
              <a:rPr lang="fr-FR" sz="3800" dirty="0" err="1" smtClean="0"/>
              <a:t>steadycam</a:t>
            </a:r>
            <a:endParaRPr lang="fr-FR" sz="3800" dirty="0" smtClean="0"/>
          </a:p>
          <a:p>
            <a:pPr marL="0" indent="0">
              <a:buNone/>
            </a:pPr>
            <a:endParaRPr lang="fr-FR" sz="3800" dirty="0" smtClean="0"/>
          </a:p>
        </p:txBody>
      </p:sp>
      <p:sp>
        <p:nvSpPr>
          <p:cNvPr id="4" name="Espace réservé du contenu 3"/>
          <p:cNvSpPr>
            <a:spLocks noGrp="1"/>
          </p:cNvSpPr>
          <p:nvPr>
            <p:ph sz="half" idx="2"/>
          </p:nvPr>
        </p:nvSpPr>
        <p:spPr>
          <a:xfrm>
            <a:off x="4648200" y="504825"/>
            <a:ext cx="4038600" cy="4525963"/>
          </a:xfrm>
        </p:spPr>
        <p:txBody>
          <a:bodyPr>
            <a:normAutofit fontScale="70000" lnSpcReduction="20000"/>
          </a:bodyPr>
          <a:lstStyle/>
          <a:p>
            <a:r>
              <a:rPr lang="de-DE" sz="3800" dirty="0" smtClean="0"/>
              <a:t> </a:t>
            </a:r>
            <a:r>
              <a:rPr lang="de-DE" sz="3800" u="sng" dirty="0" smtClean="0"/>
              <a:t>Sonderfall: "subjektive Kamera</a:t>
            </a:r>
            <a:r>
              <a:rPr lang="de-DE" sz="3800" dirty="0" smtClean="0"/>
              <a:t>". </a:t>
            </a:r>
          </a:p>
          <a:p>
            <a:r>
              <a:rPr lang="de-DE" dirty="0" smtClean="0"/>
              <a:t>Der Kameramann nimmt dabei keine Rücksichten auf gezielt ausgewählte Einstellungsgrößen oder Perspektiven. </a:t>
            </a:r>
          </a:p>
          <a:p>
            <a:r>
              <a:rPr lang="de-DE" dirty="0" smtClean="0"/>
              <a:t>Er geht mit einer Kamera auf der Schulter genauso durch die Gegend, als habe er gar keine vor Augen. Dadurch entsteht ein hektischer Eindruck. </a:t>
            </a:r>
          </a:p>
          <a:p>
            <a:r>
              <a:rPr lang="de-DE" dirty="0" smtClean="0"/>
              <a:t>Spannende</a:t>
            </a:r>
            <a:r>
              <a:rPr lang="de-DE" dirty="0"/>
              <a:t> </a:t>
            </a:r>
            <a:r>
              <a:rPr lang="de-DE" dirty="0" smtClean="0"/>
              <a:t>Massenszenen, Demonstrationen etc. werden oft so gefilmt. Der Zuschauer soll den Eindruck gewinnen, er sei am Geschehen unmittelbar beteiligt.</a:t>
            </a:r>
            <a:endParaRPr lang="fr-FR" dirty="0"/>
          </a:p>
        </p:txBody>
      </p:sp>
      <p:cxnSp>
        <p:nvCxnSpPr>
          <p:cNvPr id="5" name="Connecteur droit avec flèche 4"/>
          <p:cNvCxnSpPr/>
          <p:nvPr/>
        </p:nvCxnSpPr>
        <p:spPr>
          <a:xfrm flipV="1">
            <a:off x="4067944" y="1124744"/>
            <a:ext cx="864096"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1337598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51520" y="260648"/>
            <a:ext cx="8229600" cy="1143000"/>
          </a:xfrm>
        </p:spPr>
        <p:txBody>
          <a:bodyPr>
            <a:normAutofit/>
          </a:bodyPr>
          <a:lstStyle/>
          <a:p>
            <a:pPr algn="l"/>
            <a:r>
              <a:rPr lang="fr-FR" sz="2700" dirty="0" smtClean="0"/>
              <a:t>Par </a:t>
            </a:r>
            <a:r>
              <a:rPr lang="fr-FR" sz="2700" dirty="0"/>
              <a:t>contre selon les images choisies</a:t>
            </a:r>
            <a:r>
              <a:rPr lang="fr-FR" dirty="0"/>
              <a:t>, </a:t>
            </a:r>
            <a:r>
              <a:rPr lang="fr-FR" sz="2700" dirty="0"/>
              <a:t>on peut </a:t>
            </a:r>
            <a:r>
              <a:rPr lang="fr-FR" sz="2700" dirty="0" smtClean="0"/>
              <a:t>évoquer</a:t>
            </a:r>
            <a:endParaRPr lang="fr-FR" dirty="0"/>
          </a:p>
        </p:txBody>
      </p:sp>
      <p:sp>
        <p:nvSpPr>
          <p:cNvPr id="6" name="Espace réservé du contenu 5"/>
          <p:cNvSpPr>
            <a:spLocks noGrp="1"/>
          </p:cNvSpPr>
          <p:nvPr>
            <p:ph idx="1"/>
          </p:nvPr>
        </p:nvSpPr>
        <p:spPr/>
        <p:txBody>
          <a:bodyPr/>
          <a:lstStyle/>
          <a:p>
            <a:pPr lvl="1"/>
            <a:r>
              <a:rPr lang="fr-FR" sz="2000" dirty="0"/>
              <a:t>la profondeur de champs </a:t>
            </a:r>
            <a:r>
              <a:rPr lang="fr-FR" sz="2000" dirty="0" smtClean="0"/>
              <a:t>: </a:t>
            </a:r>
          </a:p>
          <a:p>
            <a:pPr lvl="2"/>
            <a:r>
              <a:rPr lang="fr-FR" sz="2000" dirty="0" smtClean="0"/>
              <a:t>lorsqu’elle </a:t>
            </a:r>
            <a:r>
              <a:rPr lang="fr-FR" sz="2000" dirty="0"/>
              <a:t>est grande, le fonds est naturel; </a:t>
            </a:r>
            <a:endParaRPr lang="fr-FR" sz="2000" dirty="0" smtClean="0"/>
          </a:p>
          <a:p>
            <a:pPr lvl="2"/>
            <a:r>
              <a:rPr lang="fr-FR" sz="2000" dirty="0" smtClean="0"/>
              <a:t>lorsqu’elle </a:t>
            </a:r>
            <a:r>
              <a:rPr lang="fr-FR" sz="2000" dirty="0"/>
              <a:t>est petite le fonds est </a:t>
            </a:r>
            <a:r>
              <a:rPr lang="fr-FR" sz="2000" dirty="0" smtClean="0"/>
              <a:t>flou;   </a:t>
            </a:r>
          </a:p>
          <a:p>
            <a:pPr marL="914400" lvl="2" indent="0">
              <a:buNone/>
            </a:pPr>
            <a:r>
              <a:rPr lang="fr-FR" sz="2000" dirty="0" smtClean="0"/>
              <a:t>Cela permet de comprendre si le réalisateur voulait isoler le personnage ou au contraire insister sur les détails d’une rue.</a:t>
            </a:r>
          </a:p>
          <a:p>
            <a:pPr marL="914400" lvl="2" indent="0">
              <a:buNone/>
            </a:pPr>
            <a:endParaRPr lang="fr-FR" sz="2000" dirty="0"/>
          </a:p>
          <a:p>
            <a:pPr lvl="1"/>
            <a:r>
              <a:rPr lang="fr-FR" sz="2000" dirty="0"/>
              <a:t>les </a:t>
            </a:r>
            <a:r>
              <a:rPr lang="fr-FR" sz="2000" dirty="0" smtClean="0"/>
              <a:t>raccords, </a:t>
            </a:r>
            <a:r>
              <a:rPr lang="fr-FR" sz="2000" dirty="0"/>
              <a:t>c'est-à-dire l'enchaînement entre les </a:t>
            </a:r>
            <a:r>
              <a:rPr lang="fr-FR" sz="2000" dirty="0" smtClean="0"/>
              <a:t>plans;</a:t>
            </a:r>
          </a:p>
          <a:p>
            <a:pPr marL="457200" lvl="1" indent="0">
              <a:buNone/>
            </a:pPr>
            <a:r>
              <a:rPr lang="fr-FR" sz="2000" dirty="0"/>
              <a:t>	</a:t>
            </a:r>
            <a:r>
              <a:rPr lang="fr-FR" sz="2000" dirty="0" smtClean="0"/>
              <a:t>- raccord </a:t>
            </a:r>
            <a:r>
              <a:rPr lang="fr-FR" sz="2000" dirty="0"/>
              <a:t>mouvement = un mouvement commencé dans un plan continue dans le suivant,</a:t>
            </a:r>
            <a:r>
              <a:rPr lang="fr-FR" dirty="0"/>
              <a:t> </a:t>
            </a:r>
            <a:endParaRPr lang="fr-FR" dirty="0" smtClean="0"/>
          </a:p>
          <a:p>
            <a:pPr marL="457200" lvl="1" indent="0">
              <a:buNone/>
            </a:pPr>
            <a:r>
              <a:rPr lang="fr-FR" dirty="0"/>
              <a:t>	</a:t>
            </a:r>
            <a:r>
              <a:rPr lang="fr-FR" sz="2000" dirty="0" smtClean="0"/>
              <a:t>-raccord </a:t>
            </a:r>
            <a:r>
              <a:rPr lang="fr-FR" sz="2000" dirty="0"/>
              <a:t>regard = on voit un regard dans un plan puis ce qui est regardé dans le suivant </a:t>
            </a:r>
            <a:endParaRPr lang="fr-FR" sz="2000" dirty="0" smtClean="0"/>
          </a:p>
          <a:p>
            <a:pPr marL="457200" lvl="1" indent="0">
              <a:buNone/>
            </a:pPr>
            <a:r>
              <a:rPr lang="fr-FR" sz="2000" dirty="0"/>
              <a:t>	</a:t>
            </a:r>
            <a:r>
              <a:rPr lang="fr-FR" sz="2000" dirty="0" smtClean="0"/>
              <a:t>-raccord champs- contre champs pour les dialogues.</a:t>
            </a:r>
            <a:endParaRPr lang="fr-FR" sz="2000" dirty="0"/>
          </a:p>
          <a:p>
            <a:endParaRPr lang="fr-FR" sz="2000" dirty="0"/>
          </a:p>
        </p:txBody>
      </p:sp>
    </p:spTree>
    <p:extLst>
      <p:ext uri="{BB962C8B-B14F-4D97-AF65-F5344CB8AC3E}">
        <p14:creationId xmlns:p14="http://schemas.microsoft.com/office/powerpoint/2010/main" xmlns="" val="32213500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sz="half" idx="1"/>
          </p:nvPr>
        </p:nvSpPr>
        <p:spPr/>
        <p:txBody>
          <a:bodyPr>
            <a:normAutofit fontScale="92500" lnSpcReduction="10000"/>
          </a:bodyPr>
          <a:lstStyle/>
          <a:p>
            <a:r>
              <a:rPr lang="de-DE" dirty="0" smtClean="0"/>
              <a:t>Bei Dialogen zeigt die Kamera denjenigen, der gerade spricht. Der Zuschauer verfolgt als beteiligter Dritter das Gespräch. Dieses Verfahren nennt man </a:t>
            </a:r>
            <a:r>
              <a:rPr lang="de-DE" u="sng" dirty="0" smtClean="0"/>
              <a:t>Schuss-Gegenschuss. = </a:t>
            </a:r>
            <a:r>
              <a:rPr lang="de-DE" u="sng" dirty="0" err="1" smtClean="0"/>
              <a:t>Champs</a:t>
            </a:r>
            <a:r>
              <a:rPr lang="de-DE" u="sng" dirty="0" smtClean="0"/>
              <a:t> / </a:t>
            </a:r>
            <a:r>
              <a:rPr lang="de-DE" u="sng" dirty="0" err="1" smtClean="0"/>
              <a:t>Contre</a:t>
            </a:r>
            <a:r>
              <a:rPr lang="de-DE" u="sng" dirty="0" smtClean="0"/>
              <a:t> </a:t>
            </a:r>
            <a:r>
              <a:rPr lang="de-DE" u="sng" dirty="0" err="1" smtClean="0"/>
              <a:t>champs</a:t>
            </a:r>
            <a:endParaRPr lang="de-DE" u="sng" dirty="0" smtClean="0"/>
          </a:p>
          <a:p>
            <a:endParaRPr lang="fr-FR" dirty="0"/>
          </a:p>
        </p:txBody>
      </p:sp>
      <p:sp>
        <p:nvSpPr>
          <p:cNvPr id="4" name="Espace réservé du contenu 3"/>
          <p:cNvSpPr>
            <a:spLocks noGrp="1"/>
          </p:cNvSpPr>
          <p:nvPr>
            <p:ph sz="half" idx="2"/>
          </p:nvPr>
        </p:nvSpPr>
        <p:spPr/>
        <p:txBody>
          <a:bodyPr>
            <a:normAutofit fontScale="92500" lnSpcReduction="10000"/>
          </a:bodyPr>
          <a:lstStyle/>
          <a:p>
            <a:r>
              <a:rPr lang="de-DE" u="sng" dirty="0" smtClean="0"/>
              <a:t>Sonderfall: Zoom</a:t>
            </a:r>
            <a:r>
              <a:rPr lang="de-DE" dirty="0" smtClean="0"/>
              <a:t>. Durch eine Veränderung der Brennweite des Objektivs kann erreicht werden, dass der zu filmende Gegenstand größer bzw. kleiner wird.</a:t>
            </a:r>
          </a:p>
          <a:p>
            <a:r>
              <a:rPr lang="de-DE" dirty="0" smtClean="0"/>
              <a:t>Dadurch entsteht der Eindruck größerer Nähe oder Entfernung. Die Kamera verlässt dabei jedoch ihren Platz nicht.</a:t>
            </a:r>
          </a:p>
        </p:txBody>
      </p:sp>
    </p:spTree>
    <p:extLst>
      <p:ext uri="{BB962C8B-B14F-4D97-AF65-F5344CB8AC3E}">
        <p14:creationId xmlns:p14="http://schemas.microsoft.com/office/powerpoint/2010/main" xmlns="" val="2893301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304800"/>
            <a:ext cx="7239000" cy="1684040"/>
          </a:xfrm>
        </p:spPr>
        <p:txBody>
          <a:bodyPr>
            <a:normAutofit fontScale="90000"/>
          </a:bodyPr>
          <a:lstStyle/>
          <a:p>
            <a:r>
              <a:rPr lang="fr-FR" sz="4000" dirty="0" smtClean="0"/>
              <a:t>5/ Le film se passe quelque part, on peut l’intégrer dans un voyage scolaire!</a:t>
            </a:r>
            <a:endParaRPr lang="fr-FR" sz="4000" dirty="0"/>
          </a:p>
        </p:txBody>
      </p:sp>
      <p:sp>
        <p:nvSpPr>
          <p:cNvPr id="3" name="Espace réservé du contenu 2"/>
          <p:cNvSpPr>
            <a:spLocks noGrp="1"/>
          </p:cNvSpPr>
          <p:nvPr>
            <p:ph idx="1"/>
          </p:nvPr>
        </p:nvSpPr>
        <p:spPr>
          <a:xfrm>
            <a:off x="685800" y="2132856"/>
            <a:ext cx="7467600" cy="3795504"/>
          </a:xfrm>
        </p:spPr>
        <p:txBody>
          <a:bodyPr>
            <a:normAutofit fontScale="85000" lnSpcReduction="20000"/>
          </a:bodyPr>
          <a:lstStyle/>
          <a:p>
            <a:r>
              <a:rPr lang="fr-FR" dirty="0" smtClean="0"/>
              <a:t>Il suffit de passer quelques extraits, sinon de payer les droits de diffusion pour la classe à l’auberge de jeunesse ou au collège pour les plonger dans l’ambiance, en ce qui concerne  La Vie des autres, à Berlin Est c’est devenu incontournable! Par exemple le FIAP </a:t>
            </a:r>
            <a:r>
              <a:rPr lang="fr-FR" dirty="0"/>
              <a:t>J</a:t>
            </a:r>
            <a:r>
              <a:rPr lang="fr-FR" dirty="0" smtClean="0"/>
              <a:t>ean  Monnet propose un catalogue où c’est l’auberge qui paye les droits.</a:t>
            </a:r>
          </a:p>
          <a:p>
            <a:r>
              <a:rPr lang="en-US" dirty="0" smtClean="0"/>
              <a:t>Le </a:t>
            </a:r>
            <a:r>
              <a:rPr lang="en-US" dirty="0" err="1" smtClean="0"/>
              <a:t>Musée</a:t>
            </a:r>
            <a:r>
              <a:rPr lang="en-US" dirty="0" smtClean="0"/>
              <a:t> </a:t>
            </a:r>
            <a:r>
              <a:rPr lang="en-US" dirty="0"/>
              <a:t>de la S</a:t>
            </a:r>
            <a:r>
              <a:rPr lang="en-US" dirty="0" smtClean="0"/>
              <a:t>tasi </a:t>
            </a:r>
            <a:r>
              <a:rPr lang="en-US" dirty="0" err="1"/>
              <a:t>dans</a:t>
            </a:r>
            <a:r>
              <a:rPr lang="en-US" dirty="0"/>
              <a:t> les </a:t>
            </a:r>
            <a:r>
              <a:rPr lang="en-US" dirty="0" err="1"/>
              <a:t>anciens</a:t>
            </a:r>
            <a:r>
              <a:rPr lang="en-US" dirty="0"/>
              <a:t> </a:t>
            </a:r>
            <a:r>
              <a:rPr lang="en-US" dirty="0" err="1"/>
              <a:t>locaux</a:t>
            </a:r>
            <a:r>
              <a:rPr lang="en-US" dirty="0"/>
              <a:t> de </a:t>
            </a:r>
            <a:r>
              <a:rPr lang="en-US" dirty="0" err="1"/>
              <a:t>Ministerium</a:t>
            </a:r>
            <a:r>
              <a:rPr lang="en-US" dirty="0"/>
              <a:t>  </a:t>
            </a:r>
            <a:r>
              <a:rPr lang="en-US" dirty="0" err="1"/>
              <a:t>für</a:t>
            </a:r>
            <a:r>
              <a:rPr lang="en-US" dirty="0"/>
              <a:t> </a:t>
            </a:r>
            <a:r>
              <a:rPr lang="en-US" dirty="0" err="1" smtClean="0"/>
              <a:t>Staatssicherheit</a:t>
            </a:r>
            <a:r>
              <a:rPr lang="en-US" dirty="0" smtClean="0"/>
              <a:t> a </a:t>
            </a:r>
            <a:r>
              <a:rPr lang="en-US" dirty="0" err="1" smtClean="0"/>
              <a:t>été</a:t>
            </a:r>
            <a:r>
              <a:rPr lang="en-US" dirty="0" smtClean="0"/>
              <a:t> </a:t>
            </a:r>
            <a:r>
              <a:rPr lang="en-US" dirty="0" err="1" smtClean="0"/>
              <a:t>utilisé</a:t>
            </a:r>
            <a:r>
              <a:rPr lang="en-US" dirty="0" smtClean="0"/>
              <a:t> </a:t>
            </a:r>
            <a:r>
              <a:rPr lang="en-US" dirty="0" err="1" smtClean="0"/>
              <a:t>comme</a:t>
            </a:r>
            <a:r>
              <a:rPr lang="en-US" dirty="0" smtClean="0"/>
              <a:t> lieu de </a:t>
            </a:r>
            <a:r>
              <a:rPr lang="en-US" dirty="0" err="1" smtClean="0"/>
              <a:t>tournage</a:t>
            </a:r>
            <a:r>
              <a:rPr lang="en-US" dirty="0" smtClean="0"/>
              <a:t>.</a:t>
            </a:r>
            <a:endParaRPr lang="en-US" dirty="0"/>
          </a:p>
          <a:p>
            <a:endParaRPr lang="fr-FR" dirty="0"/>
          </a:p>
        </p:txBody>
      </p:sp>
    </p:spTree>
    <p:extLst>
      <p:ext uri="{BB962C8B-B14F-4D97-AF65-F5344CB8AC3E}">
        <p14:creationId xmlns:p14="http://schemas.microsoft.com/office/powerpoint/2010/main" xmlns="" val="41867356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67544" y="332656"/>
            <a:ext cx="4391638" cy="3410426"/>
          </a:xfrm>
          <a:prstGeom prst="rect">
            <a:avLst/>
          </a:prstGeom>
        </p:spPr>
      </p:pic>
      <p:pic>
        <p:nvPicPr>
          <p:cNvPr id="2" name="Imag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771800" y="2492896"/>
            <a:ext cx="6149809" cy="3719466"/>
          </a:xfrm>
          <a:prstGeom prst="rect">
            <a:avLst/>
          </a:prstGeom>
        </p:spPr>
      </p:pic>
    </p:spTree>
    <p:extLst>
      <p:ext uri="{BB962C8B-B14F-4D97-AF65-F5344CB8AC3E}">
        <p14:creationId xmlns:p14="http://schemas.microsoft.com/office/powerpoint/2010/main" xmlns="" val="30186357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defTabSz="914400">
              <a:lnSpc>
                <a:spcPct val="90000"/>
              </a:lnSpc>
              <a:spcBef>
                <a:spcPts val="0"/>
              </a:spcBef>
              <a:buNone/>
            </a:pPr>
            <a:r>
              <a:rPr lang="en-US" sz="4800" b="1" i="0" baseline="0" dirty="0" smtClean="0">
                <a:solidFill>
                  <a:srgbClr val="000000"/>
                </a:solidFill>
                <a:effectLst>
                  <a:outerShdw blurRad="76200" dist="38100" dir="8100000" algn="tr">
                    <a:prstClr val="black">
                      <a:alpha val="40000"/>
                    </a:prstClr>
                  </a:outerShdw>
                </a:effectLst>
                <a:latin typeface="Calibri"/>
                <a:ea typeface="+mj-ea"/>
                <a:cs typeface="+mj-cs"/>
              </a:rPr>
              <a:t>Les </a:t>
            </a:r>
            <a:r>
              <a:rPr lang="en-US" sz="4800" b="1" i="0" baseline="0" dirty="0" err="1" smtClean="0">
                <a:solidFill>
                  <a:srgbClr val="000000"/>
                </a:solidFill>
                <a:effectLst>
                  <a:outerShdw blurRad="76200" dist="38100" dir="8100000" algn="tr">
                    <a:prstClr val="black">
                      <a:alpha val="40000"/>
                    </a:prstClr>
                  </a:outerShdw>
                </a:effectLst>
                <a:latin typeface="Calibri"/>
                <a:ea typeface="+mj-ea"/>
                <a:cs typeface="+mj-cs"/>
              </a:rPr>
              <a:t>lieux</a:t>
            </a:r>
            <a:r>
              <a:rPr lang="en-US" sz="4800" b="1" i="0" baseline="0" dirty="0" smtClean="0">
                <a:solidFill>
                  <a:srgbClr val="000000"/>
                </a:solidFill>
                <a:effectLst>
                  <a:outerShdw blurRad="76200" dist="38100" dir="8100000" algn="tr">
                    <a:prstClr val="black">
                      <a:alpha val="40000"/>
                    </a:prstClr>
                  </a:outerShdw>
                </a:effectLst>
                <a:latin typeface="Calibri"/>
                <a:ea typeface="+mj-ea"/>
                <a:cs typeface="+mj-cs"/>
              </a:rPr>
              <a:t> et </a:t>
            </a:r>
            <a:r>
              <a:rPr lang="en-US" sz="4800" b="1" i="0" baseline="0" dirty="0" err="1" smtClean="0">
                <a:solidFill>
                  <a:srgbClr val="000000"/>
                </a:solidFill>
                <a:effectLst>
                  <a:outerShdw blurRad="76200" dist="38100" dir="8100000" algn="tr">
                    <a:prstClr val="black">
                      <a:alpha val="40000"/>
                    </a:prstClr>
                  </a:outerShdw>
                </a:effectLst>
                <a:latin typeface="Calibri"/>
                <a:ea typeface="+mj-ea"/>
                <a:cs typeface="+mj-cs"/>
              </a:rPr>
              <a:t>objets</a:t>
            </a:r>
            <a:r>
              <a:rPr lang="en-US" sz="4800" b="1" i="0" baseline="0" dirty="0" smtClean="0">
                <a:solidFill>
                  <a:srgbClr val="000000"/>
                </a:solidFill>
                <a:effectLst>
                  <a:outerShdw blurRad="76200" dist="38100" dir="8100000" algn="tr">
                    <a:prstClr val="black">
                      <a:alpha val="40000"/>
                    </a:prstClr>
                  </a:outerShdw>
                </a:effectLst>
                <a:latin typeface="Calibri"/>
                <a:ea typeface="+mj-ea"/>
                <a:cs typeface="+mj-cs"/>
              </a:rPr>
              <a:t> </a:t>
            </a:r>
            <a:r>
              <a:rPr lang="en-US" sz="4800" b="1" i="0" baseline="0" dirty="0" err="1" smtClean="0">
                <a:solidFill>
                  <a:srgbClr val="000000"/>
                </a:solidFill>
                <a:effectLst>
                  <a:outerShdw blurRad="76200" dist="38100" dir="8100000" algn="tr">
                    <a:prstClr val="black">
                      <a:alpha val="40000"/>
                    </a:prstClr>
                  </a:outerShdw>
                </a:effectLst>
                <a:latin typeface="Calibri"/>
                <a:ea typeface="+mj-ea"/>
                <a:cs typeface="+mj-cs"/>
              </a:rPr>
              <a:t>utilisés</a:t>
            </a:r>
            <a:r>
              <a:rPr lang="en-US" sz="4800" b="1" i="0" baseline="0" dirty="0" smtClean="0">
                <a:solidFill>
                  <a:srgbClr val="000000"/>
                </a:solidFill>
                <a:effectLst>
                  <a:outerShdw blurRad="76200" dist="38100" dir="8100000" algn="tr">
                    <a:prstClr val="black">
                      <a:alpha val="40000"/>
                    </a:prstClr>
                  </a:outerShdw>
                </a:effectLst>
                <a:latin typeface="Calibri"/>
                <a:ea typeface="+mj-ea"/>
                <a:cs typeface="+mj-cs"/>
              </a:rPr>
              <a:t> pour le  </a:t>
            </a:r>
            <a:r>
              <a:rPr lang="en-US" sz="4800" b="1" i="0" baseline="0" dirty="0" err="1" smtClean="0">
                <a:solidFill>
                  <a:srgbClr val="000000"/>
                </a:solidFill>
                <a:effectLst>
                  <a:outerShdw blurRad="76200" dist="38100" dir="8100000" algn="tr">
                    <a:prstClr val="black">
                      <a:alpha val="40000"/>
                    </a:prstClr>
                  </a:outerShdw>
                </a:effectLst>
                <a:latin typeface="Calibri"/>
                <a:ea typeface="+mj-ea"/>
                <a:cs typeface="+mj-cs"/>
              </a:rPr>
              <a:t>tournage</a:t>
            </a:r>
            <a:endParaRPr lang="en-US" sz="4800" b="1" i="0" baseline="0" dirty="0">
              <a:solidFill>
                <a:srgbClr val="000000"/>
              </a:solidFill>
              <a:effectLst>
                <a:outerShdw blurRad="76200" dist="38100" dir="8100000" algn="tr">
                  <a:prstClr val="black">
                    <a:alpha val="40000"/>
                  </a:prstClr>
                </a:outerShdw>
              </a:effectLst>
              <a:latin typeface="Calibri"/>
              <a:ea typeface="+mj-ea"/>
              <a:cs typeface="+mj-cs"/>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83693321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951279881"/>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dgm id="{3A79C46D-E7F9-4D43-8E49-6908B048DCFD}"/>
                                            </p:graphicEl>
                                          </p:spTgt>
                                        </p:tgtEl>
                                        <p:attrNameLst>
                                          <p:attrName>style.visibility</p:attrName>
                                        </p:attrNameLst>
                                      </p:cBhvr>
                                      <p:to>
                                        <p:strVal val="visible"/>
                                      </p:to>
                                    </p:set>
                                    <p:animEffect transition="in" filter="wipe(left)">
                                      <p:cBhvr>
                                        <p:cTn id="7" dur="500"/>
                                        <p:tgtEl>
                                          <p:spTgt spid="4">
                                            <p:graphicEl>
                                              <a:dgm id="{3A79C46D-E7F9-4D43-8E49-6908B048DCFD}"/>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graphicEl>
                                              <a:dgm id="{CF45208D-7F38-4ABB-9424-5BFF78DD7DB3}"/>
                                            </p:graphicEl>
                                          </p:spTgt>
                                        </p:tgtEl>
                                        <p:attrNameLst>
                                          <p:attrName>style.visibility</p:attrName>
                                        </p:attrNameLst>
                                      </p:cBhvr>
                                      <p:to>
                                        <p:strVal val="visible"/>
                                      </p:to>
                                    </p:set>
                                    <p:animEffect transition="in" filter="wipe(left)">
                                      <p:cBhvr>
                                        <p:cTn id="10" dur="500"/>
                                        <p:tgtEl>
                                          <p:spTgt spid="4">
                                            <p:graphicEl>
                                              <a:dgm id="{CF45208D-7F38-4ABB-9424-5BFF78DD7DB3}"/>
                                            </p:graphic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graphicEl>
                                              <a:dgm id="{891C88A6-6972-49D4-B586-4957AE28BF0D}"/>
                                            </p:graphicEl>
                                          </p:spTgt>
                                        </p:tgtEl>
                                        <p:attrNameLst>
                                          <p:attrName>style.visibility</p:attrName>
                                        </p:attrNameLst>
                                      </p:cBhvr>
                                      <p:to>
                                        <p:strVal val="visible"/>
                                      </p:to>
                                    </p:set>
                                    <p:animEffect transition="in" filter="wipe(left)">
                                      <p:cBhvr>
                                        <p:cTn id="13" dur="500"/>
                                        <p:tgtEl>
                                          <p:spTgt spid="4">
                                            <p:graphicEl>
                                              <a:dgm id="{891C88A6-6972-49D4-B586-4957AE28BF0D}"/>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graphicEl>
                                              <a:dgm id="{92491E33-B517-48FE-8952-2DFB833452AD}"/>
                                            </p:graphicEl>
                                          </p:spTgt>
                                        </p:tgtEl>
                                        <p:attrNameLst>
                                          <p:attrName>style.visibility</p:attrName>
                                        </p:attrNameLst>
                                      </p:cBhvr>
                                      <p:to>
                                        <p:strVal val="visible"/>
                                      </p:to>
                                    </p:set>
                                    <p:animEffect transition="in" filter="wipe(left)">
                                      <p:cBhvr>
                                        <p:cTn id="18" dur="500"/>
                                        <p:tgtEl>
                                          <p:spTgt spid="4">
                                            <p:graphicEl>
                                              <a:dgm id="{92491E33-B517-48FE-8952-2DFB833452AD}"/>
                                            </p:graphic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
                                            <p:graphicEl>
                                              <a:dgm id="{19568C7D-1786-4745-8F1F-C5A535399CB3}"/>
                                            </p:graphicEl>
                                          </p:spTgt>
                                        </p:tgtEl>
                                        <p:attrNameLst>
                                          <p:attrName>style.visibility</p:attrName>
                                        </p:attrNameLst>
                                      </p:cBhvr>
                                      <p:to>
                                        <p:strVal val="visible"/>
                                      </p:to>
                                    </p:set>
                                    <p:animEffect transition="in" filter="wipe(left)">
                                      <p:cBhvr>
                                        <p:cTn id="21" dur="500"/>
                                        <p:tgtEl>
                                          <p:spTgt spid="4">
                                            <p:graphicEl>
                                              <a:dgm id="{19568C7D-1786-4745-8F1F-C5A535399CB3}"/>
                                            </p:graphic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4">
                                            <p:graphicEl>
                                              <a:dgm id="{A0DC8449-4B00-43B7-97EB-235E13A60945}"/>
                                            </p:graphicEl>
                                          </p:spTgt>
                                        </p:tgtEl>
                                        <p:attrNameLst>
                                          <p:attrName>style.visibility</p:attrName>
                                        </p:attrNameLst>
                                      </p:cBhvr>
                                      <p:to>
                                        <p:strVal val="visible"/>
                                      </p:to>
                                    </p:set>
                                    <p:animEffect transition="in" filter="wipe(left)">
                                      <p:cBhvr>
                                        <p:cTn id="24" dur="500"/>
                                        <p:tgtEl>
                                          <p:spTgt spid="4">
                                            <p:graphicEl>
                                              <a:dgm id="{A0DC8449-4B00-43B7-97EB-235E13A60945}"/>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
                                            <p:graphicEl>
                                              <a:dgm id="{0C6B170E-F1F2-4DAF-A84D-0D29BDE63882}"/>
                                            </p:graphicEl>
                                          </p:spTgt>
                                        </p:tgtEl>
                                        <p:attrNameLst>
                                          <p:attrName>style.visibility</p:attrName>
                                        </p:attrNameLst>
                                      </p:cBhvr>
                                      <p:to>
                                        <p:strVal val="visible"/>
                                      </p:to>
                                    </p:set>
                                    <p:animEffect transition="in" filter="wipe(left)">
                                      <p:cBhvr>
                                        <p:cTn id="29" dur="500"/>
                                        <p:tgtEl>
                                          <p:spTgt spid="4">
                                            <p:graphicEl>
                                              <a:dgm id="{0C6B170E-F1F2-4DAF-A84D-0D29BDE63882}"/>
                                            </p:graphic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4">
                                            <p:graphicEl>
                                              <a:dgm id="{3B858F1E-6206-46C5-BC20-8553249622B0}"/>
                                            </p:graphicEl>
                                          </p:spTgt>
                                        </p:tgtEl>
                                        <p:attrNameLst>
                                          <p:attrName>style.visibility</p:attrName>
                                        </p:attrNameLst>
                                      </p:cBhvr>
                                      <p:to>
                                        <p:strVal val="visible"/>
                                      </p:to>
                                    </p:set>
                                    <p:animEffect transition="in" filter="wipe(left)">
                                      <p:cBhvr>
                                        <p:cTn id="32" dur="500"/>
                                        <p:tgtEl>
                                          <p:spTgt spid="4">
                                            <p:graphicEl>
                                              <a:dgm id="{3B858F1E-6206-46C5-BC20-8553249622B0}"/>
                                            </p:graphic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
                                            <p:graphicEl>
                                              <a:dgm id="{9B328771-3823-4330-8B7D-3EA7D120D60F}"/>
                                            </p:graphicEl>
                                          </p:spTgt>
                                        </p:tgtEl>
                                        <p:attrNameLst>
                                          <p:attrName>style.visibility</p:attrName>
                                        </p:attrNameLst>
                                      </p:cBhvr>
                                      <p:to>
                                        <p:strVal val="visible"/>
                                      </p:to>
                                    </p:set>
                                    <p:animEffect transition="in" filter="wipe(left)">
                                      <p:cBhvr>
                                        <p:cTn id="35" dur="500"/>
                                        <p:tgtEl>
                                          <p:spTgt spid="4">
                                            <p:graphicEl>
                                              <a:dgm id="{9B328771-3823-4330-8B7D-3EA7D120D60F}"/>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graphicEl>
                                              <a:dgm id="{BC180876-A85B-4BD4-B89D-F46D7AEC1C85}"/>
                                            </p:graphicEl>
                                          </p:spTgt>
                                        </p:tgtEl>
                                        <p:attrNameLst>
                                          <p:attrName>style.visibility</p:attrName>
                                        </p:attrNameLst>
                                      </p:cBhvr>
                                      <p:to>
                                        <p:strVal val="visible"/>
                                      </p:to>
                                    </p:set>
                                    <p:animEffect transition="in" filter="wipe(left)">
                                      <p:cBhvr>
                                        <p:cTn id="40" dur="500"/>
                                        <p:tgtEl>
                                          <p:spTgt spid="4">
                                            <p:graphicEl>
                                              <a:dgm id="{BC180876-A85B-4BD4-B89D-F46D7AEC1C85}"/>
                                            </p:graphic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4">
                                            <p:graphicEl>
                                              <a:dgm id="{4AC1E8A7-C747-4E15-8C34-DE40A7F5B15D}"/>
                                            </p:graphicEl>
                                          </p:spTgt>
                                        </p:tgtEl>
                                        <p:attrNameLst>
                                          <p:attrName>style.visibility</p:attrName>
                                        </p:attrNameLst>
                                      </p:cBhvr>
                                      <p:to>
                                        <p:strVal val="visible"/>
                                      </p:to>
                                    </p:set>
                                    <p:animEffect transition="in" filter="wipe(left)">
                                      <p:cBhvr>
                                        <p:cTn id="43" dur="500"/>
                                        <p:tgtEl>
                                          <p:spTgt spid="4">
                                            <p:graphicEl>
                                              <a:dgm id="{4AC1E8A7-C747-4E15-8C34-DE40A7F5B15D}"/>
                                            </p:graphicEl>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4">
                                            <p:graphicEl>
                                              <a:dgm id="{60DC1FF0-721A-464C-8DB2-107A7A6B1221}"/>
                                            </p:graphicEl>
                                          </p:spTgt>
                                        </p:tgtEl>
                                        <p:attrNameLst>
                                          <p:attrName>style.visibility</p:attrName>
                                        </p:attrNameLst>
                                      </p:cBhvr>
                                      <p:to>
                                        <p:strVal val="visible"/>
                                      </p:to>
                                    </p:set>
                                    <p:animEffect transition="in" filter="wipe(left)">
                                      <p:cBhvr>
                                        <p:cTn id="46" dur="500"/>
                                        <p:tgtEl>
                                          <p:spTgt spid="4">
                                            <p:graphicEl>
                                              <a:dgm id="{60DC1FF0-721A-464C-8DB2-107A7A6B122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lvl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ts val="0"/>
              </a:spcBef>
            </a:pPr>
            <a:r>
              <a:rPr lang="en-US" sz="1800" dirty="0">
                <a:solidFill>
                  <a:srgbClr val="000000"/>
                </a:solidFill>
                <a:effectLst>
                  <a:outerShdw blurRad="76200" dist="38100" dir="8100000" algn="tr">
                    <a:prstClr val="black">
                      <a:alpha val="40000"/>
                    </a:prstClr>
                  </a:outerShdw>
                </a:effectLst>
              </a:rPr>
              <a:t>http://www.stasimuseum.de/</a:t>
            </a:r>
            <a:endParaRPr lang="en-US" sz="1800" b="1" i="0" baseline="0" dirty="0">
              <a:solidFill>
                <a:srgbClr val="000000"/>
              </a:solidFill>
              <a:effectLst>
                <a:outerShdw blurRad="76200" dist="38100" dir="8100000" algn="tr">
                  <a:prstClr val="black">
                    <a:alpha val="40000"/>
                  </a:prstClr>
                </a:outerShdw>
              </a:effectLst>
              <a:latin typeface="Calibri"/>
            </a:endParaRPr>
          </a:p>
        </p:txBody>
      </p:sp>
      <p:sp>
        <p:nvSpPr>
          <p:cNvPr id="9" name="Content Placeholder 8"/>
          <p:cNvSpPr>
            <a:spLocks noGrp="1"/>
          </p:cNvSpPr>
          <p:nvPr>
            <p:ph idx="1"/>
          </p:nvPr>
        </p:nvSpPr>
        <p:spPr>
          <a:xfrm>
            <a:off x="659637" y="1052736"/>
            <a:ext cx="7467600" cy="1352468"/>
          </a:xfrm>
        </p:spPr>
        <p:txBody>
          <a:bodyPr>
            <a:normAutofit fontScale="92500" lnSpcReduction="10000"/>
          </a:bodyPr>
          <a:lstStyle/>
          <a:p>
            <a:r>
              <a:rPr lang="en-US" dirty="0" err="1" smtClean="0"/>
              <a:t>Dès</a:t>
            </a:r>
            <a:r>
              <a:rPr lang="en-US" dirty="0" smtClean="0"/>
              <a:t> la sortie du </a:t>
            </a:r>
            <a:r>
              <a:rPr lang="en-US" dirty="0" err="1" smtClean="0"/>
              <a:t>métro</a:t>
            </a:r>
            <a:r>
              <a:rPr lang="en-US" dirty="0" smtClean="0"/>
              <a:t> on </a:t>
            </a:r>
            <a:r>
              <a:rPr lang="en-US" dirty="0" err="1" smtClean="0"/>
              <a:t>est</a:t>
            </a:r>
            <a:r>
              <a:rPr lang="en-US" dirty="0" smtClean="0"/>
              <a:t> </a:t>
            </a:r>
            <a:r>
              <a:rPr lang="en-US" dirty="0" err="1" smtClean="0"/>
              <a:t>écrasé</a:t>
            </a:r>
            <a:r>
              <a:rPr lang="en-US" dirty="0" smtClean="0"/>
              <a:t> par </a:t>
            </a:r>
            <a:r>
              <a:rPr lang="en-US" dirty="0" err="1" smtClean="0"/>
              <a:t>l’ambiance</a:t>
            </a:r>
            <a:r>
              <a:rPr lang="en-US" dirty="0" smtClean="0"/>
              <a:t> de </a:t>
            </a:r>
            <a:r>
              <a:rPr lang="en-US" dirty="0" err="1" smtClean="0"/>
              <a:t>l’Est</a:t>
            </a:r>
            <a:r>
              <a:rPr lang="en-US" dirty="0" smtClean="0"/>
              <a:t> et le </a:t>
            </a:r>
            <a:r>
              <a:rPr lang="en-US" dirty="0" err="1" smtClean="0"/>
              <a:t>musée</a:t>
            </a:r>
            <a:r>
              <a:rPr lang="en-US" dirty="0" smtClean="0"/>
              <a:t> propose des </a:t>
            </a:r>
            <a:r>
              <a:rPr lang="en-US" dirty="0" err="1" smtClean="0"/>
              <a:t>visites</a:t>
            </a:r>
            <a:r>
              <a:rPr lang="en-US" dirty="0" smtClean="0"/>
              <a:t> à </a:t>
            </a:r>
            <a:r>
              <a:rPr lang="en-US" dirty="0" err="1" smtClean="0"/>
              <a:t>thèmes</a:t>
            </a:r>
            <a:endParaRPr lang="en-US" dirty="0"/>
          </a:p>
        </p:txBody>
      </p:sp>
      <p:sp>
        <p:nvSpPr>
          <p:cNvPr id="11" name="TextBox 10"/>
          <p:cNvSpPr txBox="1"/>
          <p:nvPr/>
        </p:nvSpPr>
        <p:spPr>
          <a:xfrm>
            <a:off x="395536" y="2405204"/>
            <a:ext cx="3528392" cy="584775"/>
          </a:xfrm>
          <a:prstGeom prst="rect">
            <a:avLst/>
          </a:prstGeom>
          <a:noFill/>
        </p:spPr>
        <p:txBody>
          <a:bodyPr wrap="square" rtlCol="0">
            <a:spAutoFit/>
          </a:bodyPr>
          <a:lstStyle/>
          <a:p>
            <a:pPr algn="ctr" defTabSz="914400">
              <a:buNone/>
            </a:pPr>
            <a:r>
              <a:rPr lang="en-US" sz="3200" b="1" i="0" dirty="0" err="1">
                <a:solidFill>
                  <a:srgbClr val="FFFFFF"/>
                </a:solidFill>
                <a:latin typeface="Calibri"/>
                <a:ea typeface="+mn-ea"/>
                <a:cs typeface="+mn-cs"/>
              </a:rPr>
              <a:t>Remplacer</a:t>
            </a:r>
            <a:r>
              <a:rPr lang="en-US" sz="3200" b="1" i="0" dirty="0">
                <a:solidFill>
                  <a:srgbClr val="FFFFFF"/>
                </a:solidFill>
                <a:latin typeface="Calibri"/>
                <a:ea typeface="+mn-ea"/>
                <a:cs typeface="+mn-cs"/>
              </a:rPr>
              <a:t> la photo</a:t>
            </a:r>
          </a:p>
        </p:txBody>
      </p:sp>
      <p:sp>
        <p:nvSpPr>
          <p:cNvPr id="14" name="TextBox 13"/>
          <p:cNvSpPr txBox="1"/>
          <p:nvPr/>
        </p:nvSpPr>
        <p:spPr>
          <a:xfrm>
            <a:off x="4644008" y="2389908"/>
            <a:ext cx="3456383" cy="584775"/>
          </a:xfrm>
          <a:prstGeom prst="rect">
            <a:avLst/>
          </a:prstGeom>
          <a:noFill/>
        </p:spPr>
        <p:txBody>
          <a:bodyPr wrap="square" rtlCol="0">
            <a:spAutoFit/>
          </a:bodyPr>
          <a:lstStyle/>
          <a:p>
            <a:pPr algn="ctr" defTabSz="914400">
              <a:buNone/>
            </a:pPr>
            <a:r>
              <a:rPr lang="en-US" sz="3200" b="1" i="0" dirty="0" err="1">
                <a:solidFill>
                  <a:srgbClr val="FFFFFF"/>
                </a:solidFill>
                <a:latin typeface="Calibri"/>
                <a:ea typeface="+mn-ea"/>
                <a:cs typeface="+mn-cs"/>
              </a:rPr>
              <a:t>Remplacer</a:t>
            </a:r>
            <a:r>
              <a:rPr lang="en-US" sz="3200" b="1" i="0" dirty="0">
                <a:solidFill>
                  <a:srgbClr val="FFFFFF"/>
                </a:solidFill>
                <a:latin typeface="Calibri"/>
                <a:ea typeface="+mn-ea"/>
                <a:cs typeface="+mn-cs"/>
              </a:rPr>
              <a:t> le </a:t>
            </a:r>
            <a:r>
              <a:rPr lang="en-US" sz="3200" b="1" i="0" dirty="0" err="1">
                <a:solidFill>
                  <a:srgbClr val="FFFFFF"/>
                </a:solidFill>
                <a:latin typeface="Calibri"/>
                <a:ea typeface="+mn-ea"/>
                <a:cs typeface="+mn-cs"/>
              </a:rPr>
              <a:t>texte</a:t>
            </a:r>
            <a:endParaRPr lang="en-US" sz="3200" b="1" i="0" dirty="0">
              <a:solidFill>
                <a:srgbClr val="FFFFFF"/>
              </a:solidFill>
              <a:latin typeface="Calibri"/>
              <a:ea typeface="+mn-ea"/>
              <a:cs typeface="+mn-cs"/>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2508" y="4548188"/>
            <a:ext cx="8763000" cy="2238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90500" y="2309813"/>
            <a:ext cx="8763000" cy="2238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90211810"/>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Vorträge</a:t>
            </a:r>
            <a:endParaRPr lang="fr-FR" dirty="0"/>
          </a:p>
        </p:txBody>
      </p:sp>
      <p:sp>
        <p:nvSpPr>
          <p:cNvPr id="3" name="Espace réservé du contenu 2"/>
          <p:cNvSpPr>
            <a:spLocks noGrp="1"/>
          </p:cNvSpPr>
          <p:nvPr>
            <p:ph idx="1"/>
          </p:nvPr>
        </p:nvSpPr>
        <p:spPr/>
        <p:txBody>
          <a:bodyPr>
            <a:normAutofit fontScale="47500" lnSpcReduction="20000"/>
          </a:bodyPr>
          <a:lstStyle/>
          <a:p>
            <a:r>
              <a:rPr lang="de-DE" dirty="0"/>
              <a:t>Jugend der DDR und ihr Verhältnis zum System</a:t>
            </a:r>
          </a:p>
          <a:p>
            <a:r>
              <a:rPr lang="de-DE" dirty="0"/>
              <a:t>•Unterdrückung und Widerstand in der DDR</a:t>
            </a:r>
          </a:p>
          <a:p>
            <a:r>
              <a:rPr lang="de-DE" dirty="0"/>
              <a:t>•Politische Justiz in der DDR</a:t>
            </a:r>
          </a:p>
          <a:p>
            <a:r>
              <a:rPr lang="de-DE" dirty="0"/>
              <a:t>•Die Militäraufklärung der NVA</a:t>
            </a:r>
          </a:p>
          <a:p>
            <a:r>
              <a:rPr lang="de-DE" dirty="0"/>
              <a:t>•Westarbeit des Ministeriums für Staatssicherheit</a:t>
            </a:r>
          </a:p>
          <a:p>
            <a:r>
              <a:rPr lang="de-DE" dirty="0"/>
              <a:t>•Die DDR als "Erziehungsdiktatur"</a:t>
            </a:r>
          </a:p>
          <a:p>
            <a:r>
              <a:rPr lang="de-DE" dirty="0"/>
              <a:t>•IM-Problematik / IM-Forschung</a:t>
            </a:r>
          </a:p>
          <a:p>
            <a:r>
              <a:rPr lang="de-DE" dirty="0"/>
              <a:t>•Untersuchungshaftanstalten der Staatssicherheit / Freikauf</a:t>
            </a:r>
          </a:p>
          <a:p>
            <a:r>
              <a:rPr lang="de-DE" dirty="0"/>
              <a:t>•Erich Mielke, die Stasi und das runde Leder</a:t>
            </a:r>
          </a:p>
          <a:p>
            <a:r>
              <a:rPr lang="de-DE" dirty="0"/>
              <a:t>•</a:t>
            </a:r>
            <a:r>
              <a:rPr lang="de-DE" dirty="0" err="1"/>
              <a:t>Teichwolframsdorf</a:t>
            </a:r>
            <a:r>
              <a:rPr lang="de-DE" dirty="0"/>
              <a:t> als Ersatz für Woodstock-Hippies in der DDR </a:t>
            </a:r>
          </a:p>
          <a:p>
            <a:r>
              <a:rPr lang="de-DE" dirty="0"/>
              <a:t>•Kreisdienststellen des MfS </a:t>
            </a:r>
          </a:p>
          <a:p>
            <a:r>
              <a:rPr lang="de-DE" dirty="0"/>
              <a:t>•Chiffrierwesen im MfS </a:t>
            </a:r>
          </a:p>
          <a:p>
            <a:r>
              <a:rPr lang="de-DE" dirty="0"/>
              <a:t>•Zivilcourage: 15. Januar 1990 - Demonstration, Besetzung und Auflösung der Stasizentrale</a:t>
            </a:r>
          </a:p>
          <a:p>
            <a:r>
              <a:rPr lang="de-DE" dirty="0"/>
              <a:t>•"</a:t>
            </a:r>
            <a:r>
              <a:rPr lang="de-DE" sz="5100" dirty="0">
                <a:solidFill>
                  <a:srgbClr val="7030A0"/>
                </a:solidFill>
              </a:rPr>
              <a:t>Das Leben der Anderen" - Fiktion oder Realität? </a:t>
            </a:r>
            <a:endParaRPr lang="de-DE" sz="5100" dirty="0" smtClean="0">
              <a:solidFill>
                <a:srgbClr val="7030A0"/>
              </a:solidFill>
            </a:endParaRPr>
          </a:p>
          <a:p>
            <a:endParaRPr lang="de-DE" sz="5100" dirty="0">
              <a:solidFill>
                <a:srgbClr val="7030A0"/>
              </a:solidFill>
            </a:endParaRPr>
          </a:p>
          <a:p>
            <a:r>
              <a:rPr lang="de-DE" sz="5100" dirty="0" smtClean="0"/>
              <a:t>Le </a:t>
            </a:r>
            <a:r>
              <a:rPr lang="de-DE" sz="5100" dirty="0" err="1" smtClean="0"/>
              <a:t>musée</a:t>
            </a:r>
            <a:r>
              <a:rPr lang="de-DE" sz="5100" dirty="0" smtClean="0"/>
              <a:t> </a:t>
            </a:r>
            <a:r>
              <a:rPr lang="de-DE" sz="5100" dirty="0" err="1" smtClean="0"/>
              <a:t>propose</a:t>
            </a:r>
            <a:r>
              <a:rPr lang="de-DE" sz="5100" dirty="0" smtClean="0"/>
              <a:t> </a:t>
            </a:r>
            <a:r>
              <a:rPr lang="de-DE" sz="5100" dirty="0" err="1" smtClean="0"/>
              <a:t>aussi</a:t>
            </a:r>
            <a:r>
              <a:rPr lang="de-DE" sz="5100" dirty="0" smtClean="0"/>
              <a:t> du </a:t>
            </a:r>
            <a:r>
              <a:rPr lang="de-DE" sz="5100" dirty="0" err="1" smtClean="0"/>
              <a:t>matériel</a:t>
            </a:r>
            <a:r>
              <a:rPr lang="de-DE" sz="5100" dirty="0" smtClean="0"/>
              <a:t> </a:t>
            </a:r>
            <a:r>
              <a:rPr lang="de-DE" sz="5100" dirty="0" err="1" smtClean="0"/>
              <a:t>didactique</a:t>
            </a:r>
            <a:r>
              <a:rPr lang="de-DE" sz="5100" dirty="0" smtClean="0"/>
              <a:t> </a:t>
            </a:r>
            <a:r>
              <a:rPr lang="de-DE" sz="5100" dirty="0" err="1" smtClean="0"/>
              <a:t>qui</a:t>
            </a:r>
            <a:r>
              <a:rPr lang="de-DE" sz="5100" dirty="0" smtClean="0"/>
              <a:t> </a:t>
            </a:r>
            <a:r>
              <a:rPr lang="de-DE" sz="5100" dirty="0" err="1" smtClean="0"/>
              <a:t>permet</a:t>
            </a:r>
            <a:r>
              <a:rPr lang="de-DE" sz="5100" dirty="0" smtClean="0"/>
              <a:t> </a:t>
            </a:r>
            <a:r>
              <a:rPr lang="de-DE" sz="5100" dirty="0" err="1" smtClean="0"/>
              <a:t>d‘avoir</a:t>
            </a:r>
            <a:r>
              <a:rPr lang="de-DE" sz="5100" dirty="0" smtClean="0"/>
              <a:t> </a:t>
            </a:r>
            <a:r>
              <a:rPr lang="de-DE" sz="5100" dirty="0" err="1" smtClean="0"/>
              <a:t>d‘autres</a:t>
            </a:r>
            <a:r>
              <a:rPr lang="de-DE" sz="5100" dirty="0" smtClean="0"/>
              <a:t> </a:t>
            </a:r>
            <a:r>
              <a:rPr lang="de-DE" sz="5100" dirty="0" err="1" smtClean="0"/>
              <a:t>images</a:t>
            </a:r>
            <a:r>
              <a:rPr lang="de-DE" sz="5100" dirty="0" smtClean="0"/>
              <a:t>, </a:t>
            </a:r>
            <a:r>
              <a:rPr lang="de-DE" sz="5100" dirty="0" err="1" smtClean="0"/>
              <a:t>comme</a:t>
            </a:r>
            <a:r>
              <a:rPr lang="de-DE" sz="5100" dirty="0" smtClean="0"/>
              <a:t> </a:t>
            </a:r>
            <a:r>
              <a:rPr lang="de-DE" sz="5100" u="sng" dirty="0" smtClean="0"/>
              <a:t>Revisor</a:t>
            </a:r>
            <a:endParaRPr lang="de-DE" sz="5100" u="sng" dirty="0"/>
          </a:p>
          <a:p>
            <a:endParaRPr lang="fr-FR" sz="5100" dirty="0"/>
          </a:p>
        </p:txBody>
      </p:sp>
    </p:spTree>
    <p:extLst>
      <p:ext uri="{BB962C8B-B14F-4D97-AF65-F5344CB8AC3E}">
        <p14:creationId xmlns:p14="http://schemas.microsoft.com/office/powerpoint/2010/main" xmlns="" val="19990504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04950" y="1981200"/>
            <a:ext cx="6134100" cy="289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163559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seiten\bilder\M2_Ueberwachung.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09687" y="1166812"/>
            <a:ext cx="6524625" cy="45243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504313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945704"/>
            <a:ext cx="7239000" cy="611088"/>
          </a:xfrm>
        </p:spPr>
        <p:txBody>
          <a:bodyPr>
            <a:normAutofit fontScale="90000"/>
          </a:bodyPr>
          <a:lstStyle/>
          <a:p>
            <a:r>
              <a:rPr lang="fr-FR" sz="2000" dirty="0"/>
              <a:t>Place de l’étude d’un film ou d’extraits dans les </a:t>
            </a:r>
            <a:r>
              <a:rPr lang="fr-FR" sz="2000" dirty="0" smtClean="0"/>
              <a:t>programmes d’histoire pour aborder des aspects plus concrets de la vie dans une dictature, qui est officiellement une démocratie populaire = notion difficile à saisir</a:t>
            </a:r>
            <a:endParaRPr lang="fr-FR" sz="2000" dirty="0"/>
          </a:p>
        </p:txBody>
      </p:sp>
      <p:pic>
        <p:nvPicPr>
          <p:cNvPr id="5" name="Espace réservé du contenu 4"/>
          <p:cNvPicPr>
            <a:picLocks noGrp="1" noChangeAspect="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107504" y="1844824"/>
            <a:ext cx="5400600" cy="3960440"/>
          </a:xfrm>
        </p:spPr>
      </p:pic>
      <p:sp>
        <p:nvSpPr>
          <p:cNvPr id="4" name="Espace réservé du contenu 3"/>
          <p:cNvSpPr>
            <a:spLocks noGrp="1"/>
          </p:cNvSpPr>
          <p:nvPr>
            <p:ph sz="half" idx="2"/>
          </p:nvPr>
        </p:nvSpPr>
        <p:spPr>
          <a:xfrm>
            <a:off x="5102352" y="1560160"/>
            <a:ext cx="3730752" cy="4389120"/>
          </a:xfrm>
        </p:spPr>
        <p:txBody>
          <a:bodyPr/>
          <a:lstStyle/>
          <a:p>
            <a:r>
              <a:rPr lang="fr-FR" dirty="0" smtClean="0"/>
              <a:t>Avec </a:t>
            </a:r>
            <a:r>
              <a:rPr lang="fr-FR" i="1" u="sng" dirty="0" smtClean="0"/>
              <a:t>la Vie des autres</a:t>
            </a:r>
            <a:r>
              <a:rPr lang="fr-FR" dirty="0" smtClean="0"/>
              <a:t>, ils ne confondent plus mur de Berlin et rideau de fer, savent  raconter la crise allemande et comprennent mieux la chute du communisme</a:t>
            </a:r>
            <a:endParaRPr lang="fr-FR" dirty="0"/>
          </a:p>
        </p:txBody>
      </p:sp>
      <p:cxnSp>
        <p:nvCxnSpPr>
          <p:cNvPr id="6" name="Connecteur droit 5"/>
          <p:cNvCxnSpPr/>
          <p:nvPr/>
        </p:nvCxnSpPr>
        <p:spPr>
          <a:xfrm>
            <a:off x="3203848" y="4005064"/>
            <a:ext cx="187220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Ellipse 6"/>
          <p:cNvSpPr/>
          <p:nvPr/>
        </p:nvSpPr>
        <p:spPr>
          <a:xfrm>
            <a:off x="1907704" y="5445224"/>
            <a:ext cx="2088232"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35745597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seiten\bilder\M3_Vorgangsbearbeitung.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46610" y="0"/>
            <a:ext cx="485078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456875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304800"/>
            <a:ext cx="7239000" cy="3196208"/>
          </a:xfrm>
        </p:spPr>
        <p:txBody>
          <a:bodyPr>
            <a:normAutofit fontScale="90000"/>
          </a:bodyPr>
          <a:lstStyle/>
          <a:p>
            <a:r>
              <a:rPr lang="fr-FR" sz="4000" dirty="0" smtClean="0"/>
              <a:t>7/ L’histoire des arts est « rentable », l’étude de films peut concerner plusieurs thématiques et être transdisciplinaire ( Français-Histoire / allemand –histoire)</a:t>
            </a:r>
            <a:endParaRPr lang="fr-FR" sz="4000" dirty="0"/>
          </a:p>
        </p:txBody>
      </p:sp>
      <p:sp>
        <p:nvSpPr>
          <p:cNvPr id="6" name="Espace réservé du contenu 5"/>
          <p:cNvSpPr>
            <a:spLocks noGrp="1"/>
          </p:cNvSpPr>
          <p:nvPr>
            <p:ph idx="1"/>
          </p:nvPr>
        </p:nvSpPr>
        <p:spPr>
          <a:xfrm>
            <a:off x="685800" y="3861048"/>
            <a:ext cx="7467600" cy="2067312"/>
          </a:xfrm>
        </p:spPr>
        <p:txBody>
          <a:bodyPr>
            <a:normAutofit fontScale="70000" lnSpcReduction="20000"/>
          </a:bodyPr>
          <a:lstStyle/>
          <a:p>
            <a:r>
              <a:rPr lang="fr-FR" dirty="0" smtClean="0"/>
              <a:t>A/ </a:t>
            </a:r>
            <a:r>
              <a:rPr lang="fr-FR" u="sng" dirty="0" smtClean="0"/>
              <a:t>« Arts, techniques, expressions</a:t>
            </a:r>
            <a:r>
              <a:rPr lang="fr-FR" dirty="0" smtClean="0"/>
              <a:t>  pour aborder l’œuvre d’art comme support de connaissance, d’invention, d’expression en relation avec le monde technique (…) la virtuosité (…) figures, concepts, métaphores techniques » Etudier la technique d’un film développe le sens critique sur ce type de source dominante </a:t>
            </a:r>
            <a:r>
              <a:rPr lang="fr-FR" smtClean="0"/>
              <a:t>du XXème </a:t>
            </a:r>
            <a:r>
              <a:rPr lang="fr-FR" dirty="0" smtClean="0"/>
              <a:t>siècle »</a:t>
            </a:r>
            <a:endParaRPr lang="fr-FR" dirty="0"/>
          </a:p>
        </p:txBody>
      </p:sp>
    </p:spTree>
    <p:extLst>
      <p:ext uri="{BB962C8B-B14F-4D97-AF65-F5344CB8AC3E}">
        <p14:creationId xmlns:p14="http://schemas.microsoft.com/office/powerpoint/2010/main" xmlns="" val="5555986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smtClean="0"/>
              <a:t>B/ « Arts, Etats, pouvoir »</a:t>
            </a:r>
            <a:endParaRPr lang="fr-FR" sz="4000" dirty="0"/>
          </a:p>
        </p:txBody>
      </p:sp>
      <p:sp>
        <p:nvSpPr>
          <p:cNvPr id="3" name="Espace réservé du contenu 2"/>
          <p:cNvSpPr>
            <a:spLocks noGrp="1"/>
          </p:cNvSpPr>
          <p:nvPr>
            <p:ph idx="1"/>
          </p:nvPr>
        </p:nvSpPr>
        <p:spPr/>
        <p:txBody>
          <a:bodyPr>
            <a:normAutofit fontScale="92500" lnSpcReduction="20000"/>
          </a:bodyPr>
          <a:lstStyle/>
          <a:p>
            <a:r>
              <a:rPr lang="fr-FR" dirty="0" smtClean="0"/>
              <a:t>Le rapport que les œuvres d’art entretiennent avec le pouvoir, l’engagement de l’artiste, sa mémoire confrontée à la notre, à l’officielle »</a:t>
            </a:r>
          </a:p>
          <a:p>
            <a:endParaRPr lang="fr-FR" dirty="0"/>
          </a:p>
          <a:p>
            <a:r>
              <a:rPr lang="fr-FR" dirty="0" smtClean="0"/>
              <a:t>Grâce au film, les élèves comprennent la construction, donc la manipulation des images (montage), le choix du réalisateur des plans ou des mouvements de caméra: regard critique et intéressé. Sur une classe de 25, 19 ont </a:t>
            </a:r>
            <a:r>
              <a:rPr lang="fr-FR" dirty="0"/>
              <a:t>choisi </a:t>
            </a:r>
            <a:r>
              <a:rPr lang="fr-FR" dirty="0" smtClean="0"/>
              <a:t>la scène </a:t>
            </a:r>
            <a:r>
              <a:rPr lang="fr-FR" dirty="0"/>
              <a:t>du </a:t>
            </a:r>
            <a:r>
              <a:rPr lang="fr-FR" dirty="0" smtClean="0"/>
              <a:t>Ghetto du  film </a:t>
            </a:r>
            <a:r>
              <a:rPr lang="fr-FR" u="sng" dirty="0" smtClean="0"/>
              <a:t>le Pianiste</a:t>
            </a:r>
            <a:r>
              <a:rPr lang="fr-FR" dirty="0" smtClean="0"/>
              <a:t> comme sujet d’oral, 15 ont choisi la scène finale!</a:t>
            </a:r>
          </a:p>
          <a:p>
            <a:endParaRPr lang="fr-FR" dirty="0"/>
          </a:p>
        </p:txBody>
      </p:sp>
    </p:spTree>
    <p:extLst>
      <p:ext uri="{BB962C8B-B14F-4D97-AF65-F5344CB8AC3E}">
        <p14:creationId xmlns:p14="http://schemas.microsoft.com/office/powerpoint/2010/main" xmlns="" val="3861372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de-DE" sz="2700" dirty="0"/>
              <a:t>DAS LEBEN DER ANDEREN</a:t>
            </a:r>
            <a:br>
              <a:rPr lang="de-DE" sz="2700" dirty="0"/>
            </a:br>
            <a:r>
              <a:rPr lang="de-DE" sz="2700" dirty="0"/>
              <a:t>Ein Film von Florian Henckel von Donnersmarck</a:t>
            </a:r>
            <a:br>
              <a:rPr lang="de-DE" sz="2700" dirty="0"/>
            </a:br>
            <a:r>
              <a:rPr lang="de-DE" sz="2700" dirty="0"/>
              <a:t>ARBEITSBLATT (</a:t>
            </a:r>
            <a:r>
              <a:rPr lang="de-DE" sz="2700" dirty="0" err="1"/>
              <a:t>Filmheft</a:t>
            </a:r>
            <a:r>
              <a:rPr lang="de-DE" sz="2700" dirty="0"/>
              <a:t> in </a:t>
            </a:r>
            <a:r>
              <a:rPr lang="de-DE" sz="2700" dirty="0" smtClean="0"/>
              <a:t>CDI)</a:t>
            </a:r>
            <a:endParaRPr lang="fr-FR" dirty="0"/>
          </a:p>
        </p:txBody>
      </p:sp>
      <p:sp>
        <p:nvSpPr>
          <p:cNvPr id="3" name="Espace réservé du texte 2"/>
          <p:cNvSpPr>
            <a:spLocks noGrp="1"/>
          </p:cNvSpPr>
          <p:nvPr>
            <p:ph type="body" idx="1"/>
          </p:nvPr>
        </p:nvSpPr>
        <p:spPr/>
        <p:txBody>
          <a:bodyPr>
            <a:normAutofit fontScale="92500" lnSpcReduction="20000"/>
          </a:bodyPr>
          <a:lstStyle/>
          <a:p>
            <a:r>
              <a:rPr lang="de-DE" dirty="0"/>
              <a:t>►Thema 1: Die Methoden des MfS erklären</a:t>
            </a:r>
            <a:endParaRPr lang="fr-FR" dirty="0"/>
          </a:p>
        </p:txBody>
      </p:sp>
      <p:sp>
        <p:nvSpPr>
          <p:cNvPr id="4" name="Espace réservé du contenu 3"/>
          <p:cNvSpPr>
            <a:spLocks noGrp="1"/>
          </p:cNvSpPr>
          <p:nvPr>
            <p:ph sz="half" idx="2"/>
          </p:nvPr>
        </p:nvSpPr>
        <p:spPr/>
        <p:txBody>
          <a:bodyPr/>
          <a:lstStyle/>
          <a:p>
            <a:r>
              <a:rPr lang="fr-FR" dirty="0" smtClean="0"/>
              <a:t>Répondre à des questions, le travail classique de compréhension sur le film en entier. </a:t>
            </a:r>
            <a:endParaRPr lang="fr-FR" dirty="0"/>
          </a:p>
        </p:txBody>
      </p:sp>
      <p:sp>
        <p:nvSpPr>
          <p:cNvPr id="5" name="Espace réservé du texte 4"/>
          <p:cNvSpPr>
            <a:spLocks noGrp="1"/>
          </p:cNvSpPr>
          <p:nvPr>
            <p:ph type="body" sz="quarter" idx="3"/>
          </p:nvPr>
        </p:nvSpPr>
        <p:spPr>
          <a:xfrm>
            <a:off x="4645025" y="1535112"/>
            <a:ext cx="4041775" cy="1893887"/>
          </a:xfrm>
        </p:spPr>
        <p:txBody>
          <a:bodyPr>
            <a:normAutofit fontScale="92500" lnSpcReduction="20000"/>
          </a:bodyPr>
          <a:lstStyle/>
          <a:p>
            <a:r>
              <a:rPr lang="de-DE" dirty="0"/>
              <a:t>►Thema 2: Filmanalyse / Kritisch zum film </a:t>
            </a:r>
            <a:br>
              <a:rPr lang="de-DE" dirty="0"/>
            </a:br>
            <a:r>
              <a:rPr lang="de-DE" dirty="0"/>
              <a:t>A/ Filmanalyse von  Auszügen: Arbeitstabelle</a:t>
            </a:r>
            <a:br>
              <a:rPr lang="de-DE" dirty="0"/>
            </a:br>
            <a:r>
              <a:rPr lang="de-DE" dirty="0"/>
              <a:t>Ein Auszug auswählen und die Tabelle ergänzen</a:t>
            </a:r>
            <a:endParaRPr lang="fr-FR" dirty="0"/>
          </a:p>
        </p:txBody>
      </p:sp>
    </p:spTree>
    <p:extLst>
      <p:ext uri="{BB962C8B-B14F-4D97-AF65-F5344CB8AC3E}">
        <p14:creationId xmlns:p14="http://schemas.microsoft.com/office/powerpoint/2010/main" xmlns="" val="35191330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fontScale="90000"/>
          </a:bodyPr>
          <a:lstStyle/>
          <a:p>
            <a:r>
              <a:rPr lang="de-DE" dirty="0"/>
              <a:t>►Thema 1: Die Methoden des MfS erklären</a:t>
            </a:r>
            <a:br>
              <a:rPr lang="de-DE" dirty="0"/>
            </a:br>
            <a:endParaRPr lang="fr-FR" dirty="0"/>
          </a:p>
        </p:txBody>
      </p:sp>
      <p:pic>
        <p:nvPicPr>
          <p:cNvPr id="1025" name="Picture 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64288" y="548680"/>
            <a:ext cx="1428750" cy="2143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5" name="Connecteur droit avec flèche 4"/>
          <p:cNvCxnSpPr/>
          <p:nvPr/>
        </p:nvCxnSpPr>
        <p:spPr>
          <a:xfrm>
            <a:off x="7740352" y="2348880"/>
            <a:ext cx="138311" cy="17281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ZoneTexte 5"/>
          <p:cNvSpPr txBox="1"/>
          <p:nvPr/>
        </p:nvSpPr>
        <p:spPr>
          <a:xfrm>
            <a:off x="7164288" y="4293096"/>
            <a:ext cx="1979712" cy="646331"/>
          </a:xfrm>
          <a:prstGeom prst="rect">
            <a:avLst/>
          </a:prstGeom>
          <a:noFill/>
        </p:spPr>
        <p:txBody>
          <a:bodyPr wrap="square" rtlCol="0">
            <a:spAutoFit/>
          </a:bodyPr>
          <a:lstStyle/>
          <a:p>
            <a:r>
              <a:rPr lang="fr-FR" dirty="0" smtClean="0"/>
              <a:t>Carabine Simonov SKS </a:t>
            </a:r>
            <a:endParaRPr lang="fr-FR" dirty="0"/>
          </a:p>
        </p:txBody>
      </p:sp>
      <p:graphicFrame>
        <p:nvGraphicFramePr>
          <p:cNvPr id="2" name="Tableau 1"/>
          <p:cNvGraphicFramePr>
            <a:graphicFrameLocks noGrp="1"/>
          </p:cNvGraphicFramePr>
          <p:nvPr>
            <p:extLst>
              <p:ext uri="{D42A27DB-BD31-4B8C-83A1-F6EECF244321}">
                <p14:modId xmlns:p14="http://schemas.microsoft.com/office/powerpoint/2010/main" xmlns="" val="3716830012"/>
              </p:ext>
            </p:extLst>
          </p:nvPr>
        </p:nvGraphicFramePr>
        <p:xfrm>
          <a:off x="395536" y="1412776"/>
          <a:ext cx="6624736" cy="3888432"/>
        </p:xfrm>
        <a:graphic>
          <a:graphicData uri="http://schemas.openxmlformats.org/drawingml/2006/table">
            <a:tbl>
              <a:tblPr>
                <a:tableStyleId>{5C22544A-7EE6-4342-B048-85BDC9FD1C3A}</a:tableStyleId>
              </a:tblPr>
              <a:tblGrid>
                <a:gridCol w="3327301"/>
                <a:gridCol w="3297435"/>
              </a:tblGrid>
              <a:tr h="355288">
                <a:tc>
                  <a:txBody>
                    <a:bodyPr/>
                    <a:lstStyle/>
                    <a:p>
                      <a:pPr>
                        <a:lnSpc>
                          <a:spcPct val="115000"/>
                        </a:lnSpc>
                        <a:spcAft>
                          <a:spcPts val="1000"/>
                        </a:spcAft>
                      </a:pPr>
                      <a:r>
                        <a:rPr lang="de-DE" sz="900" dirty="0">
                          <a:effectLst/>
                        </a:rPr>
                        <a:t>Die filmische Darstellung entspricht der Realität= Typisch DDR.  </a:t>
                      </a:r>
                      <a:endParaRPr lang="fr-FR" sz="900" dirty="0">
                        <a:effectLst/>
                        <a:latin typeface="Calibri"/>
                        <a:ea typeface="Calibri"/>
                        <a:cs typeface="Times New Roman"/>
                      </a:endParaRPr>
                    </a:p>
                  </a:txBody>
                  <a:tcPr marL="36072" marR="36072" marT="0" marB="0"/>
                </a:tc>
                <a:tc>
                  <a:txBody>
                    <a:bodyPr/>
                    <a:lstStyle/>
                    <a:p>
                      <a:pPr>
                        <a:lnSpc>
                          <a:spcPct val="115000"/>
                        </a:lnSpc>
                        <a:spcAft>
                          <a:spcPts val="1000"/>
                        </a:spcAft>
                      </a:pPr>
                      <a:r>
                        <a:rPr lang="de-DE" sz="900">
                          <a:effectLst/>
                        </a:rPr>
                        <a:t>Die filmische Darstellung weicht von der Realität ab. </a:t>
                      </a:r>
                      <a:endParaRPr lang="fr-FR" sz="900">
                        <a:effectLst/>
                        <a:latin typeface="Calibri"/>
                        <a:ea typeface="Calibri"/>
                        <a:cs typeface="Times New Roman"/>
                      </a:endParaRPr>
                    </a:p>
                  </a:txBody>
                  <a:tcPr marL="36072" marR="36072" marT="0" marB="0"/>
                </a:tc>
              </a:tr>
              <a:tr h="177644">
                <a:tc>
                  <a:txBody>
                    <a:bodyPr/>
                    <a:lstStyle/>
                    <a:p>
                      <a:pPr>
                        <a:lnSpc>
                          <a:spcPct val="115000"/>
                        </a:lnSpc>
                        <a:spcAft>
                          <a:spcPts val="1000"/>
                        </a:spcAft>
                      </a:pPr>
                      <a:r>
                        <a:rPr lang="de-DE" sz="900">
                          <a:effectLst/>
                        </a:rPr>
                        <a:t>Bsp: (Plattenbauwohnungen, Trabis,usw)</a:t>
                      </a:r>
                      <a:endParaRPr lang="fr-FR" sz="900">
                        <a:effectLst/>
                        <a:latin typeface="Calibri"/>
                        <a:ea typeface="Calibri"/>
                        <a:cs typeface="Times New Roman"/>
                      </a:endParaRPr>
                    </a:p>
                  </a:txBody>
                  <a:tcPr marL="36072" marR="36072" marT="0" marB="0"/>
                </a:tc>
                <a:tc>
                  <a:txBody>
                    <a:bodyPr/>
                    <a:lstStyle/>
                    <a:p>
                      <a:pPr>
                        <a:lnSpc>
                          <a:spcPct val="115000"/>
                        </a:lnSpc>
                        <a:spcAft>
                          <a:spcPts val="1000"/>
                        </a:spcAft>
                      </a:pPr>
                      <a:r>
                        <a:rPr lang="de-DE" sz="900">
                          <a:effectLst/>
                        </a:rPr>
                        <a:t>Bsp: (Drama, Montage, Musik, usw)</a:t>
                      </a:r>
                      <a:endParaRPr lang="fr-FR" sz="900">
                        <a:effectLst/>
                        <a:latin typeface="Calibri"/>
                        <a:ea typeface="Calibri"/>
                        <a:cs typeface="Times New Roman"/>
                      </a:endParaRPr>
                    </a:p>
                  </a:txBody>
                  <a:tcPr marL="36072" marR="36072" marT="0" marB="0"/>
                </a:tc>
              </a:tr>
              <a:tr h="592147">
                <a:tc>
                  <a:txBody>
                    <a:bodyPr/>
                    <a:lstStyle/>
                    <a:p>
                      <a:pPr>
                        <a:lnSpc>
                          <a:spcPct val="115000"/>
                        </a:lnSpc>
                        <a:spcAft>
                          <a:spcPts val="0"/>
                        </a:spcAft>
                      </a:pPr>
                      <a:r>
                        <a:rPr lang="de-DE" sz="1000">
                          <a:effectLst/>
                        </a:rPr>
                        <a:t>Au choix!  Technischer Vorgang ( OV) , OPK,Usw/ Die Akten mit den Angaben über jeden Bürger (im Stasimuseum)</a:t>
                      </a:r>
                      <a:endParaRPr lang="fr-FR" sz="900">
                        <a:effectLst/>
                        <a:latin typeface="Calibri"/>
                        <a:ea typeface="Calibri"/>
                        <a:cs typeface="Times New Roman"/>
                      </a:endParaRPr>
                    </a:p>
                  </a:txBody>
                  <a:tcPr marL="36072" marR="36072" marT="0" marB="0"/>
                </a:tc>
                <a:tc>
                  <a:txBody>
                    <a:bodyPr/>
                    <a:lstStyle/>
                    <a:p>
                      <a:pPr>
                        <a:lnSpc>
                          <a:spcPct val="115000"/>
                        </a:lnSpc>
                        <a:spcAft>
                          <a:spcPts val="0"/>
                        </a:spcAft>
                      </a:pPr>
                      <a:r>
                        <a:rPr lang="de-DE" sz="1000">
                          <a:effectLst/>
                        </a:rPr>
                        <a:t>Minister Hempf / Grubitz hätten diesen Vorgang /diesen Auftrag nicht einem einzigen  Beamte anvertrauen können (2.Teil des Films).</a:t>
                      </a:r>
                      <a:endParaRPr lang="fr-FR" sz="900">
                        <a:effectLst/>
                        <a:latin typeface="Calibri"/>
                        <a:ea typeface="Calibri"/>
                        <a:cs typeface="Times New Roman"/>
                      </a:endParaRPr>
                    </a:p>
                  </a:txBody>
                  <a:tcPr marL="36072" marR="36072" marT="0" marB="0"/>
                </a:tc>
              </a:tr>
              <a:tr h="1184294">
                <a:tc>
                  <a:txBody>
                    <a:bodyPr/>
                    <a:lstStyle/>
                    <a:p>
                      <a:pPr>
                        <a:lnSpc>
                          <a:spcPct val="115000"/>
                        </a:lnSpc>
                        <a:spcAft>
                          <a:spcPts val="0"/>
                        </a:spcAft>
                      </a:pPr>
                      <a:r>
                        <a:rPr lang="de-DE" sz="1000">
                          <a:effectLst/>
                        </a:rPr>
                        <a:t>Die Einrichtung des Überwachungsapparats ist treffend: Planung, das Personal ist nicht auffallend, Farben, Kleidungen, Material, usw…</a:t>
                      </a:r>
                      <a:endParaRPr lang="fr-FR" sz="900">
                        <a:effectLst/>
                        <a:latin typeface="Calibri"/>
                        <a:ea typeface="Calibri"/>
                        <a:cs typeface="Times New Roman"/>
                      </a:endParaRPr>
                    </a:p>
                  </a:txBody>
                  <a:tcPr marL="36072" marR="36072" marT="0" marB="0"/>
                </a:tc>
                <a:tc>
                  <a:txBody>
                    <a:bodyPr/>
                    <a:lstStyle/>
                    <a:p>
                      <a:pPr>
                        <a:lnSpc>
                          <a:spcPct val="115000"/>
                        </a:lnSpc>
                        <a:spcAft>
                          <a:spcPts val="0"/>
                        </a:spcAft>
                      </a:pPr>
                      <a:r>
                        <a:rPr lang="de-DE" sz="1000" dirty="0">
                          <a:effectLst/>
                        </a:rPr>
                        <a:t>Die Szene mit </a:t>
                      </a:r>
                      <a:r>
                        <a:rPr lang="de-DE" sz="1000" dirty="0" err="1">
                          <a:effectLst/>
                        </a:rPr>
                        <a:t>Wiesler</a:t>
                      </a:r>
                      <a:r>
                        <a:rPr lang="de-DE" sz="1000" dirty="0">
                          <a:effectLst/>
                        </a:rPr>
                        <a:t> auf dem Dachboden ist nicht glaubwürdig, irgendjemand hätte nach oben kommen können, um Wäsche aufzuhängen. Man hätte die Hörzentrale z.B. in einer anderen Wohnung eingerichtet, aber nicht in einem Raum, den alle betreten konnten. </a:t>
                      </a:r>
                      <a:endParaRPr lang="fr-FR" sz="900" dirty="0">
                        <a:effectLst/>
                        <a:latin typeface="Calibri"/>
                        <a:ea typeface="Calibri"/>
                        <a:cs typeface="Times New Roman"/>
                      </a:endParaRPr>
                    </a:p>
                  </a:txBody>
                  <a:tcPr marL="36072" marR="36072" marT="0" marB="0"/>
                </a:tc>
              </a:tr>
              <a:tr h="986912">
                <a:tc>
                  <a:txBody>
                    <a:bodyPr/>
                    <a:lstStyle/>
                    <a:p>
                      <a:pPr>
                        <a:lnSpc>
                          <a:spcPct val="115000"/>
                        </a:lnSpc>
                        <a:spcAft>
                          <a:spcPts val="0"/>
                        </a:spcAft>
                      </a:pPr>
                      <a:r>
                        <a:rPr lang="de-DE" sz="1000" dirty="0">
                          <a:effectLst/>
                        </a:rPr>
                        <a:t>Die Effizienz der Stasi : eine Zusammenarbeit, verschiedene Beamten im Dienst.</a:t>
                      </a:r>
                      <a:endParaRPr lang="fr-FR" sz="900" dirty="0">
                        <a:effectLst/>
                        <a:latin typeface="Calibri"/>
                        <a:ea typeface="Calibri"/>
                        <a:cs typeface="Times New Roman"/>
                      </a:endParaRPr>
                    </a:p>
                  </a:txBody>
                  <a:tcPr marL="36072" marR="36072" marT="0" marB="0"/>
                </a:tc>
                <a:tc>
                  <a:txBody>
                    <a:bodyPr/>
                    <a:lstStyle/>
                    <a:p>
                      <a:pPr>
                        <a:lnSpc>
                          <a:spcPct val="115000"/>
                        </a:lnSpc>
                        <a:spcAft>
                          <a:spcPts val="0"/>
                        </a:spcAft>
                      </a:pPr>
                      <a:r>
                        <a:rPr lang="de-DE" sz="1000">
                          <a:effectLst/>
                        </a:rPr>
                        <a:t>Niemand trug in der Stasi die Verantwortung, alleine Entscheidungen zu treffen, Wieslers  Rolle ist im Film zu wichtig. Ein Hauptmann hatte in der Stasi keine so groβe Verantwortung.</a:t>
                      </a:r>
                      <a:endParaRPr lang="fr-FR" sz="900">
                        <a:effectLst/>
                      </a:endParaRPr>
                    </a:p>
                    <a:p>
                      <a:pPr>
                        <a:lnSpc>
                          <a:spcPct val="115000"/>
                        </a:lnSpc>
                        <a:spcAft>
                          <a:spcPts val="0"/>
                        </a:spcAft>
                      </a:pPr>
                      <a:r>
                        <a:rPr lang="de-DE" sz="1000">
                          <a:effectLst/>
                        </a:rPr>
                        <a:t> </a:t>
                      </a:r>
                      <a:endParaRPr lang="fr-FR" sz="900">
                        <a:effectLst/>
                        <a:latin typeface="Calibri"/>
                        <a:ea typeface="Calibri"/>
                        <a:cs typeface="Times New Roman"/>
                      </a:endParaRPr>
                    </a:p>
                  </a:txBody>
                  <a:tcPr marL="36072" marR="36072" marT="0" marB="0"/>
                </a:tc>
              </a:tr>
              <a:tr h="592147">
                <a:tc>
                  <a:txBody>
                    <a:bodyPr/>
                    <a:lstStyle/>
                    <a:p>
                      <a:pPr>
                        <a:lnSpc>
                          <a:spcPct val="115000"/>
                        </a:lnSpc>
                        <a:spcAft>
                          <a:spcPts val="0"/>
                        </a:spcAft>
                      </a:pPr>
                      <a:r>
                        <a:rPr lang="de-DE" sz="1000">
                          <a:effectLst/>
                        </a:rPr>
                        <a:t>Die Gebäude / Atmosphäre / Möbel / Fernsehen</a:t>
                      </a:r>
                      <a:endParaRPr lang="fr-FR" sz="900">
                        <a:effectLst/>
                      </a:endParaRPr>
                    </a:p>
                    <a:p>
                      <a:pPr>
                        <a:lnSpc>
                          <a:spcPct val="115000"/>
                        </a:lnSpc>
                        <a:spcAft>
                          <a:spcPts val="0"/>
                        </a:spcAft>
                      </a:pPr>
                      <a:r>
                        <a:rPr lang="de-DE" sz="1000">
                          <a:effectLst/>
                        </a:rPr>
                        <a:t>Berlin-Schönhausen ( à comparer avec Good Bye Lenin) : </a:t>
                      </a:r>
                      <a:endParaRPr lang="fr-FR" sz="900">
                        <a:effectLst/>
                        <a:latin typeface="Calibri"/>
                        <a:ea typeface="Calibri"/>
                        <a:cs typeface="Times New Roman"/>
                      </a:endParaRPr>
                    </a:p>
                  </a:txBody>
                  <a:tcPr marL="36072" marR="36072" marT="0" marB="0"/>
                </a:tc>
                <a:tc>
                  <a:txBody>
                    <a:bodyPr/>
                    <a:lstStyle/>
                    <a:p>
                      <a:pPr>
                        <a:lnSpc>
                          <a:spcPct val="115000"/>
                        </a:lnSpc>
                        <a:spcAft>
                          <a:spcPts val="0"/>
                        </a:spcAft>
                      </a:pPr>
                      <a:r>
                        <a:rPr lang="de-DE" sz="1000" dirty="0">
                          <a:effectLst/>
                        </a:rPr>
                        <a:t>Der Held, </a:t>
                      </a:r>
                      <a:r>
                        <a:rPr lang="de-DE" sz="1000" dirty="0" err="1">
                          <a:effectLst/>
                        </a:rPr>
                        <a:t>Wiesler</a:t>
                      </a:r>
                      <a:r>
                        <a:rPr lang="de-DE" sz="1000" dirty="0">
                          <a:effectLst/>
                        </a:rPr>
                        <a:t>, ist (fast) immer allein im Rahmen der Ermittlung. </a:t>
                      </a:r>
                      <a:endParaRPr lang="fr-FR" sz="900" dirty="0">
                        <a:effectLst/>
                        <a:latin typeface="Calibri"/>
                        <a:ea typeface="Calibri"/>
                        <a:cs typeface="Times New Roman"/>
                      </a:endParaRPr>
                    </a:p>
                  </a:txBody>
                  <a:tcPr marL="36072" marR="36072" marT="0" marB="0"/>
                </a:tc>
              </a:tr>
            </a:tbl>
          </a:graphicData>
        </a:graphic>
      </p:graphicFrame>
    </p:spTree>
    <p:extLst>
      <p:ext uri="{BB962C8B-B14F-4D97-AF65-F5344CB8AC3E}">
        <p14:creationId xmlns:p14="http://schemas.microsoft.com/office/powerpoint/2010/main" xmlns="" val="34690216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de-DE" sz="2400" dirty="0"/>
              <a:t>►Thema 2: Filmanalyse / Kritisch zum </a:t>
            </a:r>
            <a:r>
              <a:rPr lang="de-DE" sz="2400" dirty="0" smtClean="0"/>
              <a:t>Film </a:t>
            </a:r>
            <a:r>
              <a:rPr lang="de-DE" sz="2400" dirty="0"/>
              <a:t/>
            </a:r>
            <a:br>
              <a:rPr lang="de-DE" sz="2400" dirty="0"/>
            </a:br>
            <a:r>
              <a:rPr lang="de-DE" sz="2400" dirty="0"/>
              <a:t>A/ Filmanalyse von  Auszügen: Arbeitstabelle</a:t>
            </a:r>
            <a:br>
              <a:rPr lang="de-DE" sz="2400" dirty="0"/>
            </a:br>
            <a:r>
              <a:rPr lang="de-DE" sz="2400" dirty="0" smtClean="0"/>
              <a:t>Einen </a:t>
            </a:r>
            <a:r>
              <a:rPr lang="de-DE" sz="2400" dirty="0"/>
              <a:t>Auszug auswählen und die Tabelle </a:t>
            </a:r>
            <a:r>
              <a:rPr lang="de-DE" sz="2400" dirty="0" smtClean="0"/>
              <a:t>ergänzen</a:t>
            </a:r>
            <a:endParaRPr lang="fr-FR" sz="2400" dirty="0"/>
          </a:p>
        </p:txBody>
      </p:sp>
      <p:pic>
        <p:nvPicPr>
          <p:cNvPr id="5" name="Imag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15616" y="2636912"/>
            <a:ext cx="7678222" cy="3753374"/>
          </a:xfrm>
          <a:prstGeom prst="rect">
            <a:avLst/>
          </a:prstGeom>
        </p:spPr>
      </p:pic>
      <p:cxnSp>
        <p:nvCxnSpPr>
          <p:cNvPr id="7" name="Connecteur droit avec flèche 6"/>
          <p:cNvCxnSpPr/>
          <p:nvPr/>
        </p:nvCxnSpPr>
        <p:spPr>
          <a:xfrm>
            <a:off x="827584" y="3501008"/>
            <a:ext cx="2304256" cy="792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flipH="1">
            <a:off x="3491880" y="5085184"/>
            <a:ext cx="2160240"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107504" y="3356992"/>
            <a:ext cx="2035173" cy="369332"/>
          </a:xfrm>
          <a:prstGeom prst="rect">
            <a:avLst/>
          </a:prstGeom>
          <a:noFill/>
        </p:spPr>
        <p:txBody>
          <a:bodyPr wrap="none" rtlCol="0">
            <a:spAutoFit/>
          </a:bodyPr>
          <a:lstStyle/>
          <a:p>
            <a:r>
              <a:rPr lang="fr-FR" dirty="0" smtClean="0">
                <a:solidFill>
                  <a:srgbClr val="FF0000"/>
                </a:solidFill>
              </a:rPr>
              <a:t>Grade: Hauptmann</a:t>
            </a:r>
            <a:endParaRPr lang="fr-FR" dirty="0">
              <a:solidFill>
                <a:srgbClr val="FF0000"/>
              </a:solidFill>
            </a:endParaRPr>
          </a:p>
        </p:txBody>
      </p:sp>
      <p:sp>
        <p:nvSpPr>
          <p:cNvPr id="14" name="ZoneTexte 13"/>
          <p:cNvSpPr txBox="1"/>
          <p:nvPr/>
        </p:nvSpPr>
        <p:spPr>
          <a:xfrm>
            <a:off x="5652120" y="4941168"/>
            <a:ext cx="2232248" cy="646331"/>
          </a:xfrm>
          <a:prstGeom prst="rect">
            <a:avLst/>
          </a:prstGeom>
          <a:noFill/>
        </p:spPr>
        <p:txBody>
          <a:bodyPr wrap="square" rtlCol="0">
            <a:spAutoFit/>
          </a:bodyPr>
          <a:lstStyle/>
          <a:p>
            <a:r>
              <a:rPr lang="fr-FR" dirty="0" smtClean="0">
                <a:solidFill>
                  <a:srgbClr val="FF0000"/>
                </a:solidFill>
              </a:rPr>
              <a:t>Ecole d’officiers de la Stasi</a:t>
            </a:r>
            <a:endParaRPr lang="fr-FR" dirty="0">
              <a:solidFill>
                <a:srgbClr val="FF0000"/>
              </a:solidFill>
            </a:endParaRPr>
          </a:p>
        </p:txBody>
      </p:sp>
      <p:sp>
        <p:nvSpPr>
          <p:cNvPr id="15" name="ZoneTexte 14"/>
          <p:cNvSpPr txBox="1"/>
          <p:nvPr/>
        </p:nvSpPr>
        <p:spPr>
          <a:xfrm>
            <a:off x="611560" y="6237312"/>
            <a:ext cx="828092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fr-FR" dirty="0">
                <a:solidFill>
                  <a:srgbClr val="FF0000"/>
                </a:solidFill>
              </a:rPr>
              <a:t>La description doit être précise, renseignée</a:t>
            </a:r>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xmlns="" val="407087731"/>
              </p:ext>
            </p:extLst>
          </p:nvPr>
        </p:nvGraphicFramePr>
        <p:xfrm>
          <a:off x="457200" y="1628800"/>
          <a:ext cx="8229600" cy="736092"/>
        </p:xfrm>
        <a:graphic>
          <a:graphicData uri="http://schemas.openxmlformats.org/drawingml/2006/table">
            <a:tbl>
              <a:tblPr firstRow="1" firstCol="1" bandRow="1">
                <a:tableStyleId>{5C22544A-7EE6-4342-B048-85BDC9FD1C3A}</a:tableStyleId>
              </a:tblPr>
              <a:tblGrid>
                <a:gridCol w="421356"/>
                <a:gridCol w="1624523"/>
                <a:gridCol w="775228"/>
                <a:gridCol w="1369405"/>
                <a:gridCol w="1356238"/>
                <a:gridCol w="1107704"/>
                <a:gridCol w="742310"/>
                <a:gridCol w="832836"/>
              </a:tblGrid>
              <a:tr h="0">
                <a:tc>
                  <a:txBody>
                    <a:bodyPr/>
                    <a:lstStyle/>
                    <a:p>
                      <a:pPr>
                        <a:lnSpc>
                          <a:spcPct val="115000"/>
                        </a:lnSpc>
                        <a:spcAft>
                          <a:spcPts val="0"/>
                        </a:spcAft>
                      </a:pPr>
                      <a:r>
                        <a:rPr lang="de-DE" sz="1200">
                          <a:effectLst/>
                        </a:rPr>
                        <a:t> </a:t>
                      </a:r>
                      <a:endParaRPr lang="fr-FR" sz="1100">
                        <a:effectLst/>
                        <a:latin typeface="Calibri"/>
                        <a:ea typeface="Calibri"/>
                        <a:cs typeface="Times New Roman"/>
                      </a:endParaRPr>
                    </a:p>
                  </a:txBody>
                  <a:tcPr marL="68580" marR="68580" marT="0" marB="0"/>
                </a:tc>
                <a:tc>
                  <a:txBody>
                    <a:bodyPr/>
                    <a:lstStyle/>
                    <a:p>
                      <a:pPr>
                        <a:lnSpc>
                          <a:spcPct val="115000"/>
                        </a:lnSpc>
                        <a:spcAft>
                          <a:spcPts val="0"/>
                        </a:spcAft>
                      </a:pPr>
                      <a:r>
                        <a:rPr lang="de-DE" sz="1000">
                          <a:effectLst/>
                        </a:rPr>
                        <a:t>Beschreibung</a:t>
                      </a:r>
                      <a:endParaRPr lang="fr-FR" sz="1100">
                        <a:effectLst/>
                        <a:latin typeface="Calibri"/>
                        <a:ea typeface="Calibri"/>
                        <a:cs typeface="Times New Roman"/>
                      </a:endParaRPr>
                    </a:p>
                  </a:txBody>
                  <a:tcPr marL="68580" marR="68580" marT="0" marB="0"/>
                </a:tc>
                <a:tc>
                  <a:txBody>
                    <a:bodyPr/>
                    <a:lstStyle/>
                    <a:p>
                      <a:pPr>
                        <a:lnSpc>
                          <a:spcPct val="115000"/>
                        </a:lnSpc>
                        <a:spcAft>
                          <a:spcPts val="0"/>
                        </a:spcAft>
                      </a:pPr>
                      <a:r>
                        <a:rPr lang="de-DE" sz="1000">
                          <a:effectLst/>
                        </a:rPr>
                        <a:t>Gestalten / Personen</a:t>
                      </a:r>
                      <a:endParaRPr lang="fr-FR" sz="1100">
                        <a:effectLst/>
                        <a:latin typeface="Calibri"/>
                        <a:ea typeface="Calibri"/>
                        <a:cs typeface="Times New Roman"/>
                      </a:endParaRPr>
                    </a:p>
                  </a:txBody>
                  <a:tcPr marL="68580" marR="68580" marT="0" marB="0"/>
                </a:tc>
                <a:tc>
                  <a:txBody>
                    <a:bodyPr/>
                    <a:lstStyle/>
                    <a:p>
                      <a:pPr>
                        <a:lnSpc>
                          <a:spcPct val="115000"/>
                        </a:lnSpc>
                        <a:spcAft>
                          <a:spcPts val="0"/>
                        </a:spcAft>
                      </a:pPr>
                      <a:r>
                        <a:rPr lang="de-DE" sz="1000">
                          <a:effectLst/>
                        </a:rPr>
                        <a:t>Filmeinstellungen =</a:t>
                      </a:r>
                      <a:endParaRPr lang="fr-FR" sz="1100">
                        <a:effectLst/>
                      </a:endParaRPr>
                    </a:p>
                    <a:p>
                      <a:pPr>
                        <a:lnSpc>
                          <a:spcPct val="115000"/>
                        </a:lnSpc>
                        <a:spcAft>
                          <a:spcPts val="0"/>
                        </a:spcAft>
                      </a:pPr>
                      <a:r>
                        <a:rPr lang="de-DE" sz="1000">
                          <a:effectLst/>
                        </a:rPr>
                        <a:t>Plans et cadrages / K</a:t>
                      </a:r>
                      <a:r>
                        <a:rPr lang="de-DE" sz="1000" u="sng">
                          <a:effectLst/>
                        </a:rPr>
                        <a:t>ameraperspektiven</a:t>
                      </a:r>
                      <a:r>
                        <a:rPr lang="de-DE" sz="1000">
                          <a:effectLst/>
                        </a:rPr>
                        <a:t>  = perspectives</a:t>
                      </a:r>
                      <a:endParaRPr lang="fr-FR" sz="1100">
                        <a:effectLst/>
                        <a:latin typeface="Calibri"/>
                        <a:ea typeface="Calibri"/>
                        <a:cs typeface="Times New Roman"/>
                      </a:endParaRPr>
                    </a:p>
                  </a:txBody>
                  <a:tcPr marL="68580" marR="68580" marT="0" marB="0"/>
                </a:tc>
                <a:tc>
                  <a:txBody>
                    <a:bodyPr/>
                    <a:lstStyle/>
                    <a:p>
                      <a:pPr>
                        <a:lnSpc>
                          <a:spcPct val="115000"/>
                        </a:lnSpc>
                        <a:spcAft>
                          <a:spcPts val="0"/>
                        </a:spcAft>
                      </a:pPr>
                      <a:r>
                        <a:rPr lang="fr-FR" sz="1000">
                          <a:effectLst/>
                        </a:rPr>
                        <a:t>Mouvements de la caméra = Kamerabewegungen</a:t>
                      </a:r>
                      <a:endParaRPr lang="fr-FR" sz="1100">
                        <a:effectLst/>
                      </a:endParaRPr>
                    </a:p>
                    <a:p>
                      <a:pPr>
                        <a:lnSpc>
                          <a:spcPct val="115000"/>
                        </a:lnSpc>
                        <a:spcAft>
                          <a:spcPts val="0"/>
                        </a:spcAft>
                      </a:pPr>
                      <a:r>
                        <a:rPr lang="fr-FR" sz="1200">
                          <a:effectLst/>
                        </a:rPr>
                        <a:t> </a:t>
                      </a:r>
                      <a:endParaRPr lang="fr-FR" sz="1100">
                        <a:effectLst/>
                        <a:latin typeface="Calibri"/>
                        <a:ea typeface="Calibri"/>
                        <a:cs typeface="Times New Roman"/>
                      </a:endParaRPr>
                    </a:p>
                  </a:txBody>
                  <a:tcPr marL="68580" marR="68580" marT="0" marB="0"/>
                </a:tc>
                <a:tc>
                  <a:txBody>
                    <a:bodyPr/>
                    <a:lstStyle/>
                    <a:p>
                      <a:pPr>
                        <a:lnSpc>
                          <a:spcPct val="115000"/>
                        </a:lnSpc>
                        <a:spcAft>
                          <a:spcPts val="0"/>
                        </a:spcAft>
                      </a:pPr>
                      <a:r>
                        <a:rPr lang="fr-FR" sz="1000">
                          <a:effectLst/>
                        </a:rPr>
                        <a:t>Dialoge </a:t>
                      </a:r>
                      <a:endParaRPr lang="fr-FR" sz="1100">
                        <a:effectLst/>
                      </a:endParaRPr>
                    </a:p>
                    <a:p>
                      <a:pPr>
                        <a:lnSpc>
                          <a:spcPct val="115000"/>
                        </a:lnSpc>
                        <a:spcAft>
                          <a:spcPts val="0"/>
                        </a:spcAft>
                      </a:pPr>
                      <a:r>
                        <a:rPr lang="fr-FR" sz="1000">
                          <a:effectLst/>
                        </a:rPr>
                        <a:t>Dialogues</a:t>
                      </a:r>
                      <a:endParaRPr lang="fr-FR" sz="1100">
                        <a:effectLst/>
                        <a:latin typeface="Calibri"/>
                        <a:ea typeface="Calibri"/>
                        <a:cs typeface="Times New Roman"/>
                      </a:endParaRPr>
                    </a:p>
                  </a:txBody>
                  <a:tcPr marL="68580" marR="68580" marT="0" marB="0"/>
                </a:tc>
                <a:tc>
                  <a:txBody>
                    <a:bodyPr/>
                    <a:lstStyle/>
                    <a:p>
                      <a:pPr>
                        <a:lnSpc>
                          <a:spcPct val="115000"/>
                        </a:lnSpc>
                        <a:spcAft>
                          <a:spcPts val="0"/>
                        </a:spcAft>
                      </a:pPr>
                      <a:r>
                        <a:rPr lang="fr-FR" sz="1000">
                          <a:effectLst/>
                        </a:rPr>
                        <a:t>Musik</a:t>
                      </a:r>
                      <a:endParaRPr lang="fr-FR" sz="1100">
                        <a:effectLst/>
                      </a:endParaRPr>
                    </a:p>
                    <a:p>
                      <a:pPr>
                        <a:lnSpc>
                          <a:spcPct val="115000"/>
                        </a:lnSpc>
                        <a:spcAft>
                          <a:spcPts val="0"/>
                        </a:spcAft>
                      </a:pPr>
                      <a:r>
                        <a:rPr lang="fr-FR" sz="1000">
                          <a:effectLst/>
                        </a:rPr>
                        <a:t>Musique</a:t>
                      </a:r>
                      <a:endParaRPr lang="fr-FR" sz="1100">
                        <a:effectLst/>
                        <a:latin typeface="Calibri"/>
                        <a:ea typeface="Calibri"/>
                        <a:cs typeface="Times New Roman"/>
                      </a:endParaRPr>
                    </a:p>
                  </a:txBody>
                  <a:tcPr marL="68580" marR="68580" marT="0" marB="0"/>
                </a:tc>
                <a:tc>
                  <a:txBody>
                    <a:bodyPr/>
                    <a:lstStyle/>
                    <a:p>
                      <a:pPr>
                        <a:lnSpc>
                          <a:spcPct val="115000"/>
                        </a:lnSpc>
                        <a:spcAft>
                          <a:spcPts val="0"/>
                        </a:spcAft>
                      </a:pPr>
                      <a:r>
                        <a:rPr lang="de-DE" sz="1000" dirty="0">
                          <a:effectLst/>
                        </a:rPr>
                        <a:t>Geräusche / Klänge</a:t>
                      </a:r>
                      <a:endParaRPr lang="fr-FR" sz="1100" dirty="0">
                        <a:effectLst/>
                      </a:endParaRPr>
                    </a:p>
                    <a:p>
                      <a:pPr>
                        <a:lnSpc>
                          <a:spcPct val="115000"/>
                        </a:lnSpc>
                        <a:spcAft>
                          <a:spcPts val="0"/>
                        </a:spcAft>
                      </a:pPr>
                      <a:r>
                        <a:rPr lang="de-DE" sz="1000" dirty="0" err="1">
                          <a:effectLst/>
                        </a:rPr>
                        <a:t>Bruit</a:t>
                      </a:r>
                      <a:r>
                        <a:rPr lang="de-DE" sz="1000" dirty="0">
                          <a:effectLst/>
                        </a:rPr>
                        <a:t> / </a:t>
                      </a:r>
                      <a:r>
                        <a:rPr lang="de-DE" sz="1000" dirty="0" err="1">
                          <a:effectLst/>
                        </a:rPr>
                        <a:t>son</a:t>
                      </a:r>
                      <a:endParaRPr lang="fr-FR" sz="11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xmlns="" val="2502249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p:nvPr>
        </p:nvSpPr>
        <p:spPr/>
        <p:txBody>
          <a:bodyPr/>
          <a:lstStyle/>
          <a:p>
            <a:r>
              <a:rPr lang="fr-FR" dirty="0" smtClean="0"/>
              <a:t>L’aspect « authentique »</a:t>
            </a:r>
            <a:endParaRPr lang="fr-FR" dirty="0"/>
          </a:p>
        </p:txBody>
      </p:sp>
      <p:sp>
        <p:nvSpPr>
          <p:cNvPr id="10" name="Espace réservé du texte 9"/>
          <p:cNvSpPr>
            <a:spLocks noGrp="1"/>
          </p:cNvSpPr>
          <p:nvPr>
            <p:ph type="body" idx="1"/>
          </p:nvPr>
        </p:nvSpPr>
        <p:spPr/>
        <p:txBody>
          <a:bodyPr/>
          <a:lstStyle/>
          <a:p>
            <a:r>
              <a:rPr lang="fr-FR" dirty="0" smtClean="0"/>
              <a:t>Les personnages du film</a:t>
            </a:r>
            <a:endParaRPr lang="fr-FR" dirty="0"/>
          </a:p>
        </p:txBody>
      </p:sp>
      <p:sp>
        <p:nvSpPr>
          <p:cNvPr id="11" name="Espace réservé du contenu 10"/>
          <p:cNvSpPr>
            <a:spLocks noGrp="1"/>
          </p:cNvSpPr>
          <p:nvPr>
            <p:ph sz="half" idx="2"/>
          </p:nvPr>
        </p:nvSpPr>
        <p:spPr/>
        <p:txBody>
          <a:bodyPr/>
          <a:lstStyle/>
          <a:p>
            <a:r>
              <a:rPr lang="fr-FR" dirty="0" smtClean="0"/>
              <a:t>Ils sont une synthèse de personnalités réelles: Erich </a:t>
            </a:r>
            <a:r>
              <a:rPr lang="fr-FR" dirty="0" err="1" smtClean="0"/>
              <a:t>Mielke</a:t>
            </a:r>
            <a:r>
              <a:rPr lang="fr-FR" dirty="0"/>
              <a:t> </a:t>
            </a:r>
            <a:r>
              <a:rPr lang="fr-FR" dirty="0" smtClean="0"/>
              <a:t>ressemble beaucoup au ministre </a:t>
            </a:r>
            <a:r>
              <a:rPr lang="fr-FR" dirty="0" err="1" smtClean="0"/>
              <a:t>Hempf</a:t>
            </a:r>
            <a:r>
              <a:rPr lang="fr-FR" dirty="0" smtClean="0"/>
              <a:t>, portent les uniformes de l’armée de DDR.</a:t>
            </a:r>
            <a:endParaRPr lang="fr-FR" dirty="0"/>
          </a:p>
        </p:txBody>
      </p:sp>
      <p:sp>
        <p:nvSpPr>
          <p:cNvPr id="12" name="Espace réservé du texte 11"/>
          <p:cNvSpPr>
            <a:spLocks noGrp="1"/>
          </p:cNvSpPr>
          <p:nvPr>
            <p:ph type="body" sz="quarter" idx="3"/>
          </p:nvPr>
        </p:nvSpPr>
        <p:spPr/>
        <p:txBody>
          <a:bodyPr/>
          <a:lstStyle/>
          <a:p>
            <a:r>
              <a:rPr lang="fr-FR" dirty="0" smtClean="0"/>
              <a:t>Les personnages historiques</a:t>
            </a:r>
            <a:endParaRPr lang="fr-FR" dirty="0"/>
          </a:p>
        </p:txBody>
      </p:sp>
      <p:sp>
        <p:nvSpPr>
          <p:cNvPr id="13" name="Espace réservé du contenu 12"/>
          <p:cNvSpPr>
            <a:spLocks noGrp="1"/>
          </p:cNvSpPr>
          <p:nvPr>
            <p:ph sz="quarter" idx="4"/>
          </p:nvPr>
        </p:nvSpPr>
        <p:spPr/>
        <p:txBody>
          <a:bodyPr/>
          <a:lstStyle/>
          <a:p>
            <a:r>
              <a:rPr lang="fr-FR" dirty="0"/>
              <a:t>L'arrivée au pouvoir en 1985 de Mikhaïl Gorbatchev au Kremlin constitue un tournant pour les régimes communistes en Europe de l'Est </a:t>
            </a:r>
            <a:r>
              <a:rPr lang="fr-FR" dirty="0" smtClean="0"/>
              <a:t> ( lorsque </a:t>
            </a:r>
            <a:r>
              <a:rPr lang="fr-FR" dirty="0" err="1" smtClean="0"/>
              <a:t>Grubitz</a:t>
            </a:r>
            <a:r>
              <a:rPr lang="fr-FR" dirty="0" smtClean="0"/>
              <a:t> quitte la voiture)</a:t>
            </a:r>
          </a:p>
          <a:p>
            <a:r>
              <a:rPr lang="fr-FR" dirty="0" smtClean="0"/>
              <a:t>La blague d’Erich, secrétaire du SED (1971-1989)</a:t>
            </a:r>
          </a:p>
          <a:p>
            <a:endParaRPr lang="fr-FR" dirty="0"/>
          </a:p>
        </p:txBody>
      </p:sp>
    </p:spTree>
    <p:extLst>
      <p:ext uri="{BB962C8B-B14F-4D97-AF65-F5344CB8AC3E}">
        <p14:creationId xmlns:p14="http://schemas.microsoft.com/office/powerpoint/2010/main" xmlns="" val="42606618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fontScale="90000"/>
          </a:bodyPr>
          <a:lstStyle/>
          <a:p>
            <a:pPr algn="r"/>
            <a:r>
              <a:rPr lang="fr-FR" dirty="0" smtClean="0">
                <a:solidFill>
                  <a:srgbClr val="FF0000"/>
                </a:solidFill>
              </a:rPr>
              <a:t>Erich </a:t>
            </a:r>
            <a:r>
              <a:rPr lang="fr-FR" dirty="0" err="1" smtClean="0">
                <a:solidFill>
                  <a:srgbClr val="FF0000"/>
                </a:solidFill>
              </a:rPr>
              <a:t>Mielke</a:t>
            </a:r>
            <a:r>
              <a:rPr lang="fr-FR" dirty="0" smtClean="0">
                <a:solidFill>
                  <a:srgbClr val="FF0000"/>
                </a:solidFill>
              </a:rPr>
              <a:t>, ministre de la sécurité d’Etat de 1957 à 1989 </a:t>
            </a:r>
            <a:endParaRPr lang="fr-FR" dirty="0">
              <a:solidFill>
                <a:srgbClr val="FF0000"/>
              </a:solidFill>
            </a:endParaRPr>
          </a:p>
        </p:txBody>
      </p:sp>
      <p:sp>
        <p:nvSpPr>
          <p:cNvPr id="8" name="Espace réservé du contenu 7"/>
          <p:cNvSpPr>
            <a:spLocks noGrp="1"/>
          </p:cNvSpPr>
          <p:nvPr>
            <p:ph sz="half" idx="1"/>
          </p:nvPr>
        </p:nvSpPr>
        <p:spPr/>
        <p:txBody>
          <a:bodyPr/>
          <a:lstStyle/>
          <a:p>
            <a:endParaRPr lang="fr-FR" dirty="0"/>
          </a:p>
        </p:txBody>
      </p:sp>
      <p:sp>
        <p:nvSpPr>
          <p:cNvPr id="9" name="Espace réservé du contenu 8"/>
          <p:cNvSpPr>
            <a:spLocks noGrp="1"/>
          </p:cNvSpPr>
          <p:nvPr>
            <p:ph sz="half" idx="2"/>
          </p:nvPr>
        </p:nvSpPr>
        <p:spPr>
          <a:xfrm>
            <a:off x="4673153" y="1628800"/>
            <a:ext cx="4038600" cy="4525963"/>
          </a:xfrm>
        </p:spPr>
        <p:txBody>
          <a:bodyPr/>
          <a:lstStyle/>
          <a:p>
            <a:endParaRPr lang="fr-FR" dirty="0" smtClean="0"/>
          </a:p>
          <a:p>
            <a:endParaRPr lang="fr-FR" dirty="0"/>
          </a:p>
          <a:p>
            <a:endParaRPr lang="fr-FR" dirty="0" smtClean="0"/>
          </a:p>
          <a:p>
            <a:endParaRPr lang="fr-FR" dirty="0"/>
          </a:p>
          <a:p>
            <a:endParaRPr lang="fr-FR" dirty="0" smtClean="0"/>
          </a:p>
          <a:p>
            <a:endParaRPr lang="fr-FR" dirty="0" smtClean="0"/>
          </a:p>
          <a:p>
            <a:endParaRPr lang="fr-FR" dirty="0"/>
          </a:p>
          <a:p>
            <a:r>
              <a:rPr lang="fr-FR" dirty="0" err="1" smtClean="0"/>
              <a:t>Minister</a:t>
            </a:r>
            <a:r>
              <a:rPr lang="fr-FR" dirty="0" smtClean="0"/>
              <a:t> </a:t>
            </a:r>
            <a:r>
              <a:rPr lang="fr-FR" dirty="0" err="1" smtClean="0"/>
              <a:t>Hempf</a:t>
            </a:r>
            <a:endParaRPr lang="fr-FR" dirty="0"/>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1560" y="1700808"/>
            <a:ext cx="3613955" cy="5157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16016" y="1844824"/>
            <a:ext cx="3952875" cy="3133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735241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9552" y="548680"/>
            <a:ext cx="3143250" cy="2324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ZoneTexte 5"/>
          <p:cNvSpPr txBox="1"/>
          <p:nvPr/>
        </p:nvSpPr>
        <p:spPr>
          <a:xfrm>
            <a:off x="3851920" y="548680"/>
            <a:ext cx="1393908" cy="369332"/>
          </a:xfrm>
          <a:prstGeom prst="rect">
            <a:avLst/>
          </a:prstGeom>
          <a:noFill/>
        </p:spPr>
        <p:txBody>
          <a:bodyPr wrap="none" rtlCol="0">
            <a:spAutoFit/>
          </a:bodyPr>
          <a:lstStyle/>
          <a:p>
            <a:r>
              <a:rPr lang="fr-FR" dirty="0" err="1" smtClean="0"/>
              <a:t>Mielke</a:t>
            </a:r>
            <a:r>
              <a:rPr lang="fr-FR" dirty="0" smtClean="0"/>
              <a:t>, 1982</a:t>
            </a:r>
            <a:endParaRPr lang="fr-FR" dirty="0"/>
          </a:p>
        </p:txBody>
      </p:sp>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83768" y="2844721"/>
            <a:ext cx="6134100" cy="3648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ZoneTexte 1"/>
          <p:cNvSpPr txBox="1"/>
          <p:nvPr/>
        </p:nvSpPr>
        <p:spPr>
          <a:xfrm>
            <a:off x="4067944" y="1268760"/>
            <a:ext cx="4968552" cy="923330"/>
          </a:xfrm>
          <a:prstGeom prst="rect">
            <a:avLst/>
          </a:prstGeom>
          <a:noFill/>
        </p:spPr>
        <p:txBody>
          <a:bodyPr wrap="square" rtlCol="0">
            <a:spAutoFit/>
          </a:bodyPr>
          <a:lstStyle/>
          <a:p>
            <a:r>
              <a:rPr lang="fr-FR" dirty="0" err="1" smtClean="0"/>
              <a:t>Grubitz</a:t>
            </a:r>
            <a:r>
              <a:rPr lang="fr-FR" dirty="0" smtClean="0"/>
              <a:t>, qui n’a pas le même grade (pas de feuilles de chêne, mais porte l’uniforme et est assis à son vrai bureau</a:t>
            </a:r>
            <a:endParaRPr lang="fr-FR" dirty="0"/>
          </a:p>
        </p:txBody>
      </p:sp>
    </p:spTree>
    <p:extLst>
      <p:ext uri="{BB962C8B-B14F-4D97-AF65-F5344CB8AC3E}">
        <p14:creationId xmlns:p14="http://schemas.microsoft.com/office/powerpoint/2010/main" xmlns="" val="37298656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chronologie est donnée</a:t>
            </a:r>
            <a:endParaRPr lang="fr-FR" dirty="0"/>
          </a:p>
        </p:txBody>
      </p:sp>
      <p:sp>
        <p:nvSpPr>
          <p:cNvPr id="3" name="Espace réservé du contenu 2"/>
          <p:cNvSpPr>
            <a:spLocks noGrp="1"/>
          </p:cNvSpPr>
          <p:nvPr>
            <p:ph idx="1"/>
          </p:nvPr>
        </p:nvSpPr>
        <p:spPr/>
        <p:txBody>
          <a:bodyPr/>
          <a:lstStyle/>
          <a:p>
            <a:r>
              <a:rPr lang="fr-FR" dirty="0" smtClean="0"/>
              <a:t>Dates du générique</a:t>
            </a:r>
          </a:p>
          <a:p>
            <a:r>
              <a:rPr lang="fr-FR" dirty="0" smtClean="0"/>
              <a:t>Journaux: Spiegel, </a:t>
            </a:r>
          </a:p>
          <a:p>
            <a:r>
              <a:rPr lang="fr-FR" dirty="0" smtClean="0"/>
              <a:t>L’occasion de la nouvelle pièce: 40 ans de la DDR</a:t>
            </a:r>
          </a:p>
          <a:p>
            <a:r>
              <a:rPr lang="fr-FR" dirty="0" smtClean="0"/>
              <a:t>La chute du mur</a:t>
            </a:r>
            <a:endParaRPr lang="fr-FR"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27984" y="3284984"/>
            <a:ext cx="4048125" cy="3257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136047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1"/>
          <p:cNvSpPr>
            <a:spLocks noGrp="1"/>
          </p:cNvSpPr>
          <p:nvPr>
            <p:ph type="title"/>
          </p:nvPr>
        </p:nvSpPr>
        <p:spPr>
          <a:xfrm>
            <a:off x="685800" y="620688"/>
            <a:ext cx="7239000" cy="1224136"/>
          </a:xfrm>
        </p:spPr>
        <p:txBody>
          <a:bodyPr>
            <a:normAutofit fontScale="90000"/>
          </a:bodyPr>
          <a:lstStyle/>
          <a:p>
            <a:r>
              <a:rPr lang="fr-FR" sz="2400" dirty="0" smtClean="0"/>
              <a:t>Les Bandes annonces pour se rappeler le film sont très </a:t>
            </a:r>
            <a:r>
              <a:rPr lang="fr-FR" sz="2400" dirty="0" smtClean="0"/>
              <a:t>pratiques, mais aussi  </a:t>
            </a:r>
            <a:r>
              <a:rPr lang="fr-FR" sz="2400" dirty="0" smtClean="0"/>
              <a:t>pour donner envie aux élèves </a:t>
            </a:r>
            <a:r>
              <a:rPr lang="fr-FR" sz="2400" dirty="0" smtClean="0"/>
              <a:t>de le voir. </a:t>
            </a:r>
            <a:r>
              <a:rPr lang="fr-FR" sz="2400" dirty="0" smtClean="0"/>
              <a:t>Il </a:t>
            </a:r>
            <a:r>
              <a:rPr lang="fr-FR" sz="2400" dirty="0" smtClean="0"/>
              <a:t>vaut </a:t>
            </a:r>
            <a:r>
              <a:rPr lang="fr-FR" sz="2400" dirty="0" smtClean="0"/>
              <a:t>mieux voir le film en cours et négocier auprès </a:t>
            </a:r>
            <a:r>
              <a:rPr lang="fr-FR" sz="2400" dirty="0" smtClean="0"/>
              <a:t>d’un collègue le </a:t>
            </a:r>
            <a:r>
              <a:rPr lang="fr-FR" sz="2400" dirty="0" smtClean="0"/>
              <a:t>droit de déborder sur son heure.</a:t>
            </a:r>
            <a:endParaRPr lang="fr-FR" sz="2400" dirty="0"/>
          </a:p>
        </p:txBody>
      </p:sp>
      <p:sp>
        <p:nvSpPr>
          <p:cNvPr id="13" name="Espace réservé du contenu 12"/>
          <p:cNvSpPr>
            <a:spLocks noGrp="1"/>
          </p:cNvSpPr>
          <p:nvPr>
            <p:ph sz="half" idx="1"/>
          </p:nvPr>
        </p:nvSpPr>
        <p:spPr>
          <a:xfrm>
            <a:off x="1216152" y="3212976"/>
            <a:ext cx="3730752" cy="3168352"/>
          </a:xfrm>
        </p:spPr>
        <p:txBody>
          <a:bodyPr>
            <a:normAutofit fontScale="62500" lnSpcReduction="20000"/>
          </a:bodyPr>
          <a:lstStyle/>
          <a:p>
            <a:r>
              <a:rPr lang="fr-FR" dirty="0">
                <a:hlinkClick r:id="rId3"/>
              </a:rPr>
              <a:t>http://</a:t>
            </a:r>
            <a:r>
              <a:rPr lang="fr-FR" dirty="0" smtClean="0">
                <a:hlinkClick r:id="rId3"/>
              </a:rPr>
              <a:t>www.youtube.com/watch?v=J3DsLPq884 </a:t>
            </a:r>
            <a:r>
              <a:rPr lang="fr-FR" dirty="0" smtClean="0">
                <a:hlinkClick r:id="rId3"/>
              </a:rPr>
              <a:t>M</a:t>
            </a:r>
            <a:r>
              <a:rPr lang="fr-FR" dirty="0" smtClean="0"/>
              <a:t>   </a:t>
            </a:r>
            <a:endParaRPr lang="fr-FR" dirty="0"/>
          </a:p>
        </p:txBody>
      </p:sp>
      <p:sp>
        <p:nvSpPr>
          <p:cNvPr id="14" name="Espace réservé du contenu 13"/>
          <p:cNvSpPr>
            <a:spLocks noGrp="1"/>
          </p:cNvSpPr>
          <p:nvPr>
            <p:ph sz="half" idx="2"/>
          </p:nvPr>
        </p:nvSpPr>
        <p:spPr>
          <a:xfrm>
            <a:off x="5102352" y="2492896"/>
            <a:ext cx="3730752" cy="2737471"/>
          </a:xfrm>
        </p:spPr>
        <p:txBody>
          <a:bodyPr>
            <a:normAutofit fontScale="62500" lnSpcReduction="20000"/>
          </a:bodyPr>
          <a:lstStyle/>
          <a:p>
            <a:pPr marL="0" indent="0">
              <a:buNone/>
            </a:pPr>
            <a:r>
              <a:rPr lang="fr-FR" dirty="0" smtClean="0"/>
              <a:t>Légalement tout voir en classe nous oblige à payer les droits, ce qui n’est pas excessif (50 € / film), il faut passer par le </a:t>
            </a:r>
            <a:r>
              <a:rPr lang="fr-FR" dirty="0" smtClean="0"/>
              <a:t>CDI pour l’ADAV. </a:t>
            </a:r>
            <a:endParaRPr lang="fr-FR" dirty="0" smtClean="0"/>
          </a:p>
          <a:p>
            <a:pPr marL="0" indent="0">
              <a:buNone/>
            </a:pPr>
            <a:r>
              <a:rPr lang="fr-FR" dirty="0" smtClean="0"/>
              <a:t>Le CRDP a également un catalogue auquel il faut s’abonner, mais les films sont gratuits:</a:t>
            </a:r>
          </a:p>
          <a:p>
            <a:pPr marL="0" indent="0">
              <a:buNone/>
            </a:pPr>
            <a:r>
              <a:rPr lang="fr-FR" dirty="0">
                <a:hlinkClick r:id="rId4"/>
              </a:rPr>
              <a:t>http://</a:t>
            </a:r>
            <a:r>
              <a:rPr lang="fr-FR" dirty="0" smtClean="0">
                <a:hlinkClick r:id="rId4"/>
              </a:rPr>
              <a:t>www.crdp-strasbourg.fr/wp-content/uploads/DVDmed.pdf</a:t>
            </a:r>
            <a:r>
              <a:rPr lang="fr-FR" dirty="0" smtClean="0"/>
              <a:t> </a:t>
            </a:r>
            <a:endParaRPr lang="fr-FR" dirty="0"/>
          </a:p>
        </p:txBody>
      </p:sp>
    </p:spTree>
    <p:extLst>
      <p:ext uri="{BB962C8B-B14F-4D97-AF65-F5344CB8AC3E}">
        <p14:creationId xmlns:p14="http://schemas.microsoft.com/office/powerpoint/2010/main" xmlns="" val="44447435"/>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476672"/>
            <a:ext cx="8229600" cy="1143000"/>
          </a:xfrm>
        </p:spPr>
        <p:txBody>
          <a:bodyPr>
            <a:normAutofit fontScale="90000"/>
          </a:bodyPr>
          <a:lstStyle/>
          <a:p>
            <a:r>
              <a:rPr lang="fr-FR" sz="2400" dirty="0" smtClean="0"/>
              <a:t/>
            </a:r>
            <a:br>
              <a:rPr lang="fr-FR" sz="2400" dirty="0" smtClean="0"/>
            </a:br>
            <a:r>
              <a:rPr lang="fr-FR" sz="2400" dirty="0"/>
              <a:t/>
            </a:r>
            <a:br>
              <a:rPr lang="fr-FR" sz="2400" dirty="0"/>
            </a:br>
            <a:r>
              <a:rPr lang="fr-FR" sz="2400" dirty="0" smtClean="0"/>
              <a:t>-</a:t>
            </a:r>
            <a:br>
              <a:rPr lang="fr-FR" sz="2400" dirty="0" smtClean="0"/>
            </a:br>
            <a:r>
              <a:rPr lang="fr-FR" sz="2400" u="sng" dirty="0" smtClean="0"/>
              <a:t>Fiches de travail des élèves : </a:t>
            </a:r>
            <a:br>
              <a:rPr lang="fr-FR" sz="2400" u="sng" dirty="0" smtClean="0"/>
            </a:br>
            <a:r>
              <a:rPr lang="fr-FR" sz="2400" u="sng" dirty="0" smtClean="0"/>
              <a:t>a) vision du film / l’extrait (sans tableau)</a:t>
            </a:r>
            <a:br>
              <a:rPr lang="fr-FR" sz="2400" u="sng" dirty="0" smtClean="0"/>
            </a:br>
            <a:r>
              <a:rPr lang="fr-FR" sz="2400" u="sng" dirty="0" smtClean="0"/>
              <a:t>b)tableau et captures d’écran</a:t>
            </a:r>
            <a:r>
              <a:rPr lang="fr-FR" sz="2400" dirty="0"/>
              <a:t/>
            </a:r>
            <a:br>
              <a:rPr lang="fr-FR" sz="2400" dirty="0"/>
            </a:br>
            <a:r>
              <a:rPr lang="fr-FR" sz="2400" dirty="0" smtClean="0"/>
              <a:t>L’analyse avec les élèves n’est pas une fin en soi, le tableau descriptif doit être la base pour des questions visant à leur faire prendre conscience du montage: les interroger. Il faut revoir le court extrait plusieurs fois pour qu’ils trouvent les réponses, on peut séparer la classe en deux; un groupe cherche les plans, l’autre les mouvements de caméra, puis mise en commun.</a:t>
            </a:r>
            <a:endParaRPr lang="fr-FR" sz="2400" dirty="0"/>
          </a:p>
        </p:txBody>
      </p:sp>
      <p:pic>
        <p:nvPicPr>
          <p:cNvPr id="4" name="Espace réservé du contenu 3"/>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l="3631" t="55560" r="59335" b="7190"/>
          <a:stretch/>
        </p:blipFill>
        <p:spPr>
          <a:xfrm>
            <a:off x="395536" y="3501008"/>
            <a:ext cx="3002437" cy="2196000"/>
          </a:xfrm>
        </p:spPr>
      </p:pic>
      <p:sp>
        <p:nvSpPr>
          <p:cNvPr id="5" name="ZoneTexte 4"/>
          <p:cNvSpPr txBox="1"/>
          <p:nvPr/>
        </p:nvSpPr>
        <p:spPr>
          <a:xfrm>
            <a:off x="3635896" y="3068960"/>
            <a:ext cx="4464496" cy="2308324"/>
          </a:xfrm>
          <a:prstGeom prst="rect">
            <a:avLst/>
          </a:prstGeom>
          <a:noFill/>
        </p:spPr>
        <p:txBody>
          <a:bodyPr wrap="square" rtlCol="0">
            <a:spAutoFit/>
          </a:bodyPr>
          <a:lstStyle/>
          <a:p>
            <a:r>
              <a:rPr lang="fr-FR" dirty="0" smtClean="0"/>
              <a:t>Par </a:t>
            </a:r>
            <a:r>
              <a:rPr lang="fr-FR" dirty="0"/>
              <a:t>rapport à un degré zéro de la mise en scène où l'on n'aurait aucune musique, aucun bruitage et une caméra fixe qui englobe toute la pièce : </a:t>
            </a:r>
            <a:r>
              <a:rPr lang="fr-FR" dirty="0" smtClean="0"/>
              <a:t>qu’est ce que cela change?</a:t>
            </a:r>
          </a:p>
          <a:p>
            <a:r>
              <a:rPr lang="fr-FR" dirty="0"/>
              <a:t>P</a:t>
            </a:r>
            <a:r>
              <a:rPr lang="fr-FR" dirty="0" smtClean="0"/>
              <a:t>ourquoi </a:t>
            </a:r>
            <a:r>
              <a:rPr lang="fr-FR" dirty="0"/>
              <a:t>ce fond est flou ? </a:t>
            </a:r>
            <a:r>
              <a:rPr lang="fr-FR" dirty="0" smtClean="0"/>
              <a:t>Pourquoi </a:t>
            </a:r>
            <a:r>
              <a:rPr lang="fr-FR" dirty="0"/>
              <a:t>voit-on un gros </a:t>
            </a:r>
            <a:r>
              <a:rPr lang="fr-FR" dirty="0" smtClean="0"/>
              <a:t>plan? </a:t>
            </a:r>
          </a:p>
          <a:p>
            <a:r>
              <a:rPr lang="fr-FR" dirty="0"/>
              <a:t>Q</a:t>
            </a:r>
            <a:r>
              <a:rPr lang="fr-FR" dirty="0" smtClean="0"/>
              <a:t>uels </a:t>
            </a:r>
            <a:r>
              <a:rPr lang="fr-FR" dirty="0"/>
              <a:t>sont les tons </a:t>
            </a:r>
            <a:r>
              <a:rPr lang="fr-FR" dirty="0" smtClean="0"/>
              <a:t>dominants? </a:t>
            </a:r>
            <a:r>
              <a:rPr lang="fr-FR" dirty="0"/>
              <a:t>L</a:t>
            </a:r>
            <a:r>
              <a:rPr lang="fr-FR" dirty="0" smtClean="0"/>
              <a:t>'éclairage  met-il  </a:t>
            </a:r>
            <a:r>
              <a:rPr lang="fr-FR" dirty="0"/>
              <a:t>en valeur les visage ? </a:t>
            </a:r>
          </a:p>
        </p:txBody>
      </p:sp>
      <p:sp>
        <p:nvSpPr>
          <p:cNvPr id="6" name="Flèche droite 5"/>
          <p:cNvSpPr/>
          <p:nvPr/>
        </p:nvSpPr>
        <p:spPr>
          <a:xfrm>
            <a:off x="298426" y="490811"/>
            <a:ext cx="100811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22815726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smtClean="0"/>
              <a:t>L’oral d’histoire des arts</a:t>
            </a:r>
            <a:endParaRPr lang="fr-FR" dirty="0"/>
          </a:p>
        </p:txBody>
      </p:sp>
      <p:sp>
        <p:nvSpPr>
          <p:cNvPr id="6" name="Espace réservé du contenu 5"/>
          <p:cNvSpPr>
            <a:spLocks noGrp="1"/>
          </p:cNvSpPr>
          <p:nvPr>
            <p:ph idx="1"/>
          </p:nvPr>
        </p:nvSpPr>
        <p:spPr/>
        <p:txBody>
          <a:bodyPr>
            <a:normAutofit fontScale="85000" lnSpcReduction="20000"/>
          </a:bodyPr>
          <a:lstStyle/>
          <a:p>
            <a:r>
              <a:rPr lang="fr-FR" dirty="0" smtClean="0"/>
              <a:t>La préparation du film a duré 4 ans ( pour la documentation), le tournage moins de 2 mois.</a:t>
            </a:r>
          </a:p>
          <a:p>
            <a:pPr marL="0" indent="0">
              <a:buNone/>
            </a:pPr>
            <a:r>
              <a:rPr lang="fr-FR" dirty="0" smtClean="0"/>
              <a:t>Ce film a un aspect authentique, que l’élève doit savoir relever ( accessoires, couleurs, ) et une construction (plans, perspectives, mouvements de camera associés au montage)qui ne laisse rien au hasard. Or c’est du neuf avec du vieux, il s’agit d’une fiction qui a l’aspect d’un documentaire « vrai »</a:t>
            </a:r>
          </a:p>
          <a:p>
            <a:r>
              <a:rPr lang="fr-FR" dirty="0" smtClean="0"/>
              <a:t>L’aspect romanesque peut être étudié à partir du livre, de la musique</a:t>
            </a:r>
          </a:p>
          <a:p>
            <a:r>
              <a:rPr lang="fr-FR" dirty="0" smtClean="0"/>
              <a:t>Pour </a:t>
            </a:r>
            <a:r>
              <a:rPr lang="fr-FR" dirty="0"/>
              <a:t>l’oral </a:t>
            </a:r>
            <a:r>
              <a:rPr lang="fr-FR" dirty="0" smtClean="0"/>
              <a:t>les captures d’écran sont nécessaires, on peut fournir des extraits ( You tube)  ou le DVD.</a:t>
            </a:r>
            <a:endParaRPr lang="fr-FR" dirty="0"/>
          </a:p>
          <a:p>
            <a:endParaRPr lang="fr-FR" dirty="0"/>
          </a:p>
        </p:txBody>
      </p:sp>
    </p:spTree>
    <p:extLst>
      <p:ext uri="{BB962C8B-B14F-4D97-AF65-F5344CB8AC3E}">
        <p14:creationId xmlns:p14="http://schemas.microsoft.com/office/powerpoint/2010/main" xmlns="" val="4167566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defTabSz="914400">
              <a:lnSpc>
                <a:spcPct val="90000"/>
              </a:lnSpc>
              <a:spcBef>
                <a:spcPts val="0"/>
              </a:spcBef>
              <a:buNone/>
            </a:pPr>
            <a:r>
              <a:rPr lang="en-US" sz="4800" b="1" i="0" baseline="0" dirty="0" err="1" smtClean="0">
                <a:solidFill>
                  <a:srgbClr val="000000"/>
                </a:solidFill>
                <a:effectLst>
                  <a:outerShdw blurRad="76200" dist="38100" dir="8100000" algn="tr">
                    <a:prstClr val="black">
                      <a:alpha val="40000"/>
                    </a:prstClr>
                  </a:outerShdw>
                </a:effectLst>
                <a:latin typeface="Calibri"/>
                <a:ea typeface="+mj-ea"/>
                <a:cs typeface="+mj-cs"/>
              </a:rPr>
              <a:t>Scènes</a:t>
            </a:r>
            <a:r>
              <a:rPr lang="en-US" sz="4800" b="1" i="0" baseline="0" dirty="0" smtClean="0">
                <a:solidFill>
                  <a:srgbClr val="000000"/>
                </a:solidFill>
                <a:effectLst>
                  <a:outerShdw blurRad="76200" dist="38100" dir="8100000" algn="tr">
                    <a:prstClr val="black">
                      <a:alpha val="40000"/>
                    </a:prstClr>
                  </a:outerShdw>
                </a:effectLst>
                <a:latin typeface="Calibri"/>
                <a:ea typeface="+mj-ea"/>
                <a:cs typeface="+mj-cs"/>
              </a:rPr>
              <a:t> </a:t>
            </a:r>
            <a:r>
              <a:rPr lang="en-US" sz="4800" b="1" i="0" baseline="0" dirty="0" err="1" smtClean="0">
                <a:solidFill>
                  <a:srgbClr val="000000"/>
                </a:solidFill>
                <a:effectLst>
                  <a:outerShdw blurRad="76200" dist="38100" dir="8100000" algn="tr">
                    <a:prstClr val="black">
                      <a:alpha val="40000"/>
                    </a:prstClr>
                  </a:outerShdw>
                </a:effectLst>
                <a:latin typeface="Calibri"/>
                <a:ea typeface="+mj-ea"/>
                <a:cs typeface="+mj-cs"/>
              </a:rPr>
              <a:t>choisies</a:t>
            </a:r>
            <a:endParaRPr lang="en-US" sz="4800" b="1" i="0" baseline="0" dirty="0">
              <a:solidFill>
                <a:srgbClr val="000000"/>
              </a:solidFill>
              <a:effectLst>
                <a:outerShdw blurRad="76200" dist="38100" dir="8100000" algn="tr">
                  <a:prstClr val="black">
                    <a:alpha val="40000"/>
                  </a:prstClr>
                </a:outerShdw>
              </a:effectLst>
              <a:latin typeface="Calibri"/>
              <a:ea typeface="+mj-ea"/>
              <a:cs typeface="+mj-cs"/>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xmlns="" val="995182475"/>
              </p:ext>
            </p:extLst>
          </p:nvPr>
        </p:nvGraphicFramePr>
        <p:xfrm>
          <a:off x="685800" y="1508760"/>
          <a:ext cx="7467600" cy="2194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177989996"/>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685800" y="836712"/>
            <a:ext cx="7239000" cy="611088"/>
          </a:xfrm>
        </p:spPr>
        <p:txBody>
          <a:bodyPr>
            <a:normAutofit/>
          </a:bodyPr>
          <a:lstStyle/>
          <a:p>
            <a:r>
              <a:rPr lang="fr-FR" sz="2400" dirty="0" smtClean="0"/>
              <a:t>Le site académique nous explique comment faire,</a:t>
            </a:r>
            <a:endParaRPr lang="fr-FR" sz="2400" dirty="0"/>
          </a:p>
        </p:txBody>
      </p:sp>
      <p:pic>
        <p:nvPicPr>
          <p:cNvPr id="6" name="Imag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21966" y="0"/>
            <a:ext cx="7700068" cy="6858000"/>
          </a:xfrm>
          <a:prstGeom prst="rect">
            <a:avLst/>
          </a:prstGeom>
        </p:spPr>
      </p:pic>
      <p:sp>
        <p:nvSpPr>
          <p:cNvPr id="2" name="Ellipse 1"/>
          <p:cNvSpPr/>
          <p:nvPr/>
        </p:nvSpPr>
        <p:spPr>
          <a:xfrm>
            <a:off x="971600" y="3429000"/>
            <a:ext cx="5544616" cy="13681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7995953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188640"/>
            <a:ext cx="7239000" cy="467072"/>
          </a:xfrm>
        </p:spPr>
        <p:txBody>
          <a:bodyPr>
            <a:normAutofit/>
          </a:bodyPr>
          <a:lstStyle/>
          <a:p>
            <a:r>
              <a:rPr lang="fr-FR" sz="2400" dirty="0"/>
              <a:t>http://www.adav-assoc.com/mode.html</a:t>
            </a:r>
          </a:p>
        </p:txBody>
      </p:sp>
      <p:pic>
        <p:nvPicPr>
          <p:cNvPr id="3" name="Imag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89994" y="1209365"/>
            <a:ext cx="7964012" cy="4439270"/>
          </a:xfrm>
          <a:prstGeom prst="rect">
            <a:avLst/>
          </a:prstGeom>
        </p:spPr>
      </p:pic>
    </p:spTree>
    <p:extLst>
      <p:ext uri="{BB962C8B-B14F-4D97-AF65-F5344CB8AC3E}">
        <p14:creationId xmlns:p14="http://schemas.microsoft.com/office/powerpoint/2010/main" xmlns="" val="19065932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3" name="Imag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89994" y="509180"/>
            <a:ext cx="7964012" cy="5839640"/>
          </a:xfrm>
          <a:prstGeom prst="rect">
            <a:avLst/>
          </a:prstGeom>
        </p:spPr>
      </p:pic>
    </p:spTree>
    <p:extLst>
      <p:ext uri="{BB962C8B-B14F-4D97-AF65-F5344CB8AC3E}">
        <p14:creationId xmlns:p14="http://schemas.microsoft.com/office/powerpoint/2010/main" xmlns="" val="21790407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188640"/>
            <a:ext cx="7239000" cy="576064"/>
          </a:xfrm>
        </p:spPr>
        <p:txBody>
          <a:bodyPr>
            <a:normAutofit/>
          </a:bodyPr>
          <a:lstStyle/>
          <a:p>
            <a:r>
              <a:rPr lang="fr-FR" sz="2400" dirty="0"/>
              <a:t>http://www2.cndp.fr/TICE/teledoc/</a:t>
            </a:r>
          </a:p>
        </p:txBody>
      </p:sp>
      <p:sp>
        <p:nvSpPr>
          <p:cNvPr id="5" name="Espace réservé du contenu 4"/>
          <p:cNvSpPr>
            <a:spLocks noGrp="1"/>
          </p:cNvSpPr>
          <p:nvPr>
            <p:ph idx="1"/>
          </p:nvPr>
        </p:nvSpPr>
        <p:spPr/>
        <p:txBody>
          <a:bodyPr/>
          <a:lstStyle/>
          <a:p>
            <a:endParaRPr lang="fr-FR" dirty="0"/>
          </a:p>
        </p:txBody>
      </p:sp>
      <p:pic>
        <p:nvPicPr>
          <p:cNvPr id="6" name="Imag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84513" y="692696"/>
            <a:ext cx="8859487" cy="6077799"/>
          </a:xfrm>
          <a:prstGeom prst="rect">
            <a:avLst/>
          </a:prstGeom>
        </p:spPr>
      </p:pic>
      <p:sp>
        <p:nvSpPr>
          <p:cNvPr id="7" name="ZoneTexte 6"/>
          <p:cNvSpPr txBox="1"/>
          <p:nvPr/>
        </p:nvSpPr>
        <p:spPr>
          <a:xfrm>
            <a:off x="539552" y="2204864"/>
            <a:ext cx="3024336" cy="923330"/>
          </a:xfrm>
          <a:prstGeom prst="rect">
            <a:avLst/>
          </a:prstGeom>
          <a:noFill/>
        </p:spPr>
        <p:txBody>
          <a:bodyPr wrap="square" rtlCol="0">
            <a:spAutoFit/>
          </a:bodyPr>
          <a:lstStyle/>
          <a:p>
            <a:r>
              <a:rPr lang="fr-FR" dirty="0"/>
              <a:t>http://www2.cndp.fr/TICE/teledoc/mire/teledoc_sophiescholl.pdf </a:t>
            </a:r>
            <a:r>
              <a:rPr lang="fr-FR" dirty="0" smtClean="0"/>
              <a:t>  </a:t>
            </a:r>
            <a:endParaRPr lang="fr-FR" dirty="0"/>
          </a:p>
        </p:txBody>
      </p:sp>
    </p:spTree>
    <p:extLst>
      <p:ext uri="{BB962C8B-B14F-4D97-AF65-F5344CB8AC3E}">
        <p14:creationId xmlns:p14="http://schemas.microsoft.com/office/powerpoint/2010/main" xmlns="" val="33565569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304800"/>
            <a:ext cx="7239000" cy="1468016"/>
          </a:xfrm>
        </p:spPr>
        <p:txBody>
          <a:bodyPr>
            <a:normAutofit fontScale="90000"/>
          </a:bodyPr>
          <a:lstStyle/>
          <a:p>
            <a:r>
              <a:rPr lang="fr-FR" sz="4000" dirty="0" smtClean="0"/>
              <a:t>Des sources très nombreuses pour travailler: </a:t>
            </a:r>
            <a:br>
              <a:rPr lang="fr-FR" sz="4000" dirty="0" smtClean="0"/>
            </a:br>
            <a:r>
              <a:rPr lang="fr-FR" sz="4000" dirty="0" smtClean="0"/>
              <a:t>1/ les sites des films</a:t>
            </a:r>
            <a:endParaRPr lang="fr-FR" sz="4000" dirty="0"/>
          </a:p>
        </p:txBody>
      </p:sp>
      <p:pic>
        <p:nvPicPr>
          <p:cNvPr id="4" name="Picture 2" descr="C:\Users\sophieO\Pictures\capturesfilms\Capture.PN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694783" y="2034126"/>
            <a:ext cx="7754433" cy="365811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35689172"/>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DE9253C7-43A9-43A6-9FEA-052DEAFC79B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1848</Words>
  <Application>Microsoft Office PowerPoint</Application>
  <PresentationFormat>Affichage à l'écran (4:3)</PresentationFormat>
  <Paragraphs>204</Paragraphs>
  <Slides>42</Slides>
  <Notes>4</Notes>
  <HiddenSlides>0</HiddenSlides>
  <MMClips>0</MMClips>
  <ScaleCrop>false</ScaleCrop>
  <HeadingPairs>
    <vt:vector size="4" baseType="variant">
      <vt:variant>
        <vt:lpstr>Thème</vt:lpstr>
      </vt:variant>
      <vt:variant>
        <vt:i4>1</vt:i4>
      </vt:variant>
      <vt:variant>
        <vt:lpstr>Titres des diapositives</vt:lpstr>
      </vt:variant>
      <vt:variant>
        <vt:i4>42</vt:i4>
      </vt:variant>
    </vt:vector>
  </HeadingPairs>
  <TitlesOfParts>
    <vt:vector size="43" baseType="lpstr">
      <vt:lpstr>Thème Office</vt:lpstr>
      <vt:lpstr>Histoire des Arts et DNL</vt:lpstr>
      <vt:lpstr>Place de l’étude d’un film ou d’extraits dans les programmes, dès l’introduction du Bulletin Officiel</vt:lpstr>
      <vt:lpstr>Place de l’étude d’un film ou d’extraits dans les programmes d’histoire pour aborder des aspects plus concrets de la vie dans une dictature, qui est officiellement une démocratie populaire = notion difficile à saisir</vt:lpstr>
      <vt:lpstr>Les Bandes annonces pour se rappeler le film sont très pratiques, mais aussi  pour donner envie aux élèves de le voir. Il vaut mieux voir le film en cours et négocier auprès d’un collègue le droit de déborder sur son heure.</vt:lpstr>
      <vt:lpstr>Le site académique nous explique comment faire,</vt:lpstr>
      <vt:lpstr>http://www.adav-assoc.com/mode.html</vt:lpstr>
      <vt:lpstr>Diapositive 7</vt:lpstr>
      <vt:lpstr>http://www2.cndp.fr/TICE/teledoc/</vt:lpstr>
      <vt:lpstr>Des sources très nombreuses pour travailler:  1/ les sites des films</vt:lpstr>
      <vt:lpstr>2/Des dossiers pédagogiques</vt:lpstr>
      <vt:lpstr>3/Les livres, romans ou scénarii, ont été publiés, souvent enrichis de sources originales:</vt:lpstr>
      <vt:lpstr>4/Exercices en lignes pour s’initier au vocabulaire cinématographique,</vt:lpstr>
      <vt:lpstr>Diapositive 13</vt:lpstr>
      <vt:lpstr>Diapositive 14</vt:lpstr>
      <vt:lpstr>Wortschatz der Filmanalyse</vt:lpstr>
      <vt:lpstr>Diapositive 16</vt:lpstr>
      <vt:lpstr>Die Kameraperspektive  Die Kamera kann ein Geschehen aus verschiedenen Positionen aufnehmen. Man unterscheidet drei Perspektiven: </vt:lpstr>
      <vt:lpstr>Kamerabewegung</vt:lpstr>
      <vt:lpstr>  http://www.mediaculture-online.de/Kameraperspektiven.1225.0.html  </vt:lpstr>
      <vt:lpstr>Diapositive 20</vt:lpstr>
      <vt:lpstr>Par contre selon les images choisies, on peut évoquer</vt:lpstr>
      <vt:lpstr>Diapositive 22</vt:lpstr>
      <vt:lpstr>5/ Le film se passe quelque part, on peut l’intégrer dans un voyage scolaire!</vt:lpstr>
      <vt:lpstr>Diapositive 24</vt:lpstr>
      <vt:lpstr>Les lieux et objets utilisés pour le  tournage</vt:lpstr>
      <vt:lpstr>http://www.stasimuseum.de/</vt:lpstr>
      <vt:lpstr>Vorträge</vt:lpstr>
      <vt:lpstr>Diapositive 28</vt:lpstr>
      <vt:lpstr>Diapositive 29</vt:lpstr>
      <vt:lpstr>Diapositive 30</vt:lpstr>
      <vt:lpstr>7/ L’histoire des arts est « rentable », l’étude de films peut concerner plusieurs thématiques et être transdisciplinaire ( Français-Histoire / allemand –histoire)</vt:lpstr>
      <vt:lpstr>B/ « Arts, Etats, pouvoir »</vt:lpstr>
      <vt:lpstr>DAS LEBEN DER ANDEREN Ein Film von Florian Henckel von Donnersmarck ARBEITSBLATT (Filmheft in CDI)</vt:lpstr>
      <vt:lpstr>►Thema 1: Die Methoden des MfS erklären </vt:lpstr>
      <vt:lpstr>►Thema 2: Filmanalyse / Kritisch zum Film  A/ Filmanalyse von  Auszügen: Arbeitstabelle Einen Auszug auswählen und die Tabelle ergänzen</vt:lpstr>
      <vt:lpstr>L’aspect « authentique »</vt:lpstr>
      <vt:lpstr>Erich Mielke, ministre de la sécurité d’Etat de 1957 à 1989 </vt:lpstr>
      <vt:lpstr>Diapositive 38</vt:lpstr>
      <vt:lpstr>La chronologie est donnée</vt:lpstr>
      <vt:lpstr>  - Fiches de travail des élèves :  a) vision du film / l’extrait (sans tableau) b)tableau et captures d’écran L’analyse avec les élèves n’est pas une fin en soi, le tableau descriptif doit être la base pour des questions visant à leur faire prendre conscience du montage: les interroger. Il faut revoir le court extrait plusieurs fois pour qu’ils trouvent les réponses, on peut séparer la classe en deux; un groupe cherche les plans, l’autre les mouvements de caméra, puis mise en commun.</vt:lpstr>
      <vt:lpstr>L’oral d’histoire des arts</vt:lpstr>
      <vt:lpstr>Scènes choisies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2012-05-10T19:58:22Z</dcterms:created>
  <dcterms:modified xsi:type="dcterms:W3CDTF">2012-06-01T04:42:19Z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TC022643329991</vt:lpwstr>
  </property>
</Properties>
</file>