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68" r:id="rId4"/>
    <p:sldId id="267" r:id="rId5"/>
    <p:sldId id="260" r:id="rId6"/>
    <p:sldId id="266" r:id="rId7"/>
    <p:sldId id="261" r:id="rId8"/>
    <p:sldId id="262" r:id="rId9"/>
    <p:sldId id="263" r:id="rId10"/>
    <p:sldId id="265" r:id="rId11"/>
    <p:sldId id="264" r:id="rId12"/>
    <p:sldId id="257" r:id="rId13"/>
    <p:sldId id="258" r:id="rId14"/>
    <p:sldId id="25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F3D04-96A6-4746-A7D3-D439476378B7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A0A2B-B849-4CFC-BE1E-2B3488612C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A0A2B-B849-4CFC-BE1E-2B3488612C5D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2303-B9F4-4F74-A6C4-7AE9515E042F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9EA2-A686-4993-A50C-46F07AA8C9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2303-B9F4-4F74-A6C4-7AE9515E042F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9EA2-A686-4993-A50C-46F07AA8C9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2303-B9F4-4F74-A6C4-7AE9515E042F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9EA2-A686-4993-A50C-46F07AA8C9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2303-B9F4-4F74-A6C4-7AE9515E042F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9EA2-A686-4993-A50C-46F07AA8C9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2303-B9F4-4F74-A6C4-7AE9515E042F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9EA2-A686-4993-A50C-46F07AA8C9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2303-B9F4-4F74-A6C4-7AE9515E042F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9EA2-A686-4993-A50C-46F07AA8C9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2303-B9F4-4F74-A6C4-7AE9515E042F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9EA2-A686-4993-A50C-46F07AA8C9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2303-B9F4-4F74-A6C4-7AE9515E042F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9EA2-A686-4993-A50C-46F07AA8C9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2303-B9F4-4F74-A6C4-7AE9515E042F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9EA2-A686-4993-A50C-46F07AA8C9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2303-B9F4-4F74-A6C4-7AE9515E042F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9EA2-A686-4993-A50C-46F07AA8C9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2303-B9F4-4F74-A6C4-7AE9515E042F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9EA2-A686-4993-A50C-46F07AA8C9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F2303-B9F4-4F74-A6C4-7AE9515E042F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29EA2-A686-4993-A50C-46F07AA8C9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see.f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lymotion.com/video/xg6kkk_tokyo-2010-l-integrale_new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1196752"/>
          </a:xfrm>
        </p:spPr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SITOTHEQUE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1084056"/>
            <a:ext cx="91440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Site de l’INSEE: </a:t>
            </a:r>
            <a:r>
              <a:rPr kumimoji="0" lang="fr-FR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www.insee.fr</a:t>
            </a:r>
            <a:endParaRPr kumimoji="0" lang="fr-FR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Site officiel de la Région Alsace:</a:t>
            </a:r>
            <a:r>
              <a:rPr kumimoji="0" lang="fr-FR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	</a:t>
            </a:r>
            <a:r>
              <a:rPr kumimoji="0" lang="fr-FR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www.region-alsace.eu</a:t>
            </a:r>
            <a:endParaRPr kumimoji="0" lang="fr-FR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Quotidiens régionaux:</a:t>
            </a:r>
            <a:endParaRPr kumimoji="0" lang="fr-FR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www.dna.fr </a:t>
            </a:r>
            <a:endParaRPr kumimoji="0" lang="fr-FR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www.lalsace.fr</a:t>
            </a:r>
            <a:endParaRPr kumimoji="0" lang="fr-FR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i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Comic Sans MS" pitchFamily="66" charset="0"/>
              </a:rPr>
              <a:t>Sites présentant la coopération transfrontalière (tous bilingues):</a:t>
            </a:r>
          </a:p>
          <a:p>
            <a:r>
              <a:rPr lang="fr-FR" dirty="0" smtClean="0">
                <a:latin typeface="Comic Sans MS" pitchFamily="66" charset="0"/>
              </a:rPr>
              <a:t> - Brochures bilingues présentant la coopération transfrontalière (institutions, objectifs, domaines d’action…) disponible sur le site de la région Alsace: </a:t>
            </a:r>
          </a:p>
          <a:p>
            <a:r>
              <a:rPr lang="fr-FR" i="1" dirty="0" smtClean="0">
                <a:latin typeface="Comic Sans MS" pitchFamily="66" charset="0"/>
              </a:rPr>
              <a:t>http://www.region-alsace.eu/article/cooperation-transfrontaliere</a:t>
            </a:r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 </a:t>
            </a:r>
          </a:p>
          <a:p>
            <a:r>
              <a:rPr lang="fr-FR" smtClean="0">
                <a:latin typeface="Comic Sans MS" pitchFamily="66" charset="0"/>
              </a:rPr>
              <a:t>- Conférence </a:t>
            </a:r>
            <a:r>
              <a:rPr lang="fr-FR" dirty="0" smtClean="0">
                <a:latin typeface="Comic Sans MS" pitchFamily="66" charset="0"/>
              </a:rPr>
              <a:t>du Rhin supérieur: 	</a:t>
            </a:r>
            <a:r>
              <a:rPr lang="fr-FR" i="1" dirty="0" smtClean="0">
                <a:latin typeface="Comic Sans MS" pitchFamily="66" charset="0"/>
              </a:rPr>
              <a:t>http://www.conference-rhin-sup.org/</a:t>
            </a:r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- </a:t>
            </a:r>
            <a:r>
              <a:rPr lang="fr-FR" dirty="0" err="1" smtClean="0">
                <a:latin typeface="Comic Sans MS" pitchFamily="66" charset="0"/>
              </a:rPr>
              <a:t>Régio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Pamina</a:t>
            </a:r>
            <a:r>
              <a:rPr lang="fr-FR" dirty="0" smtClean="0">
                <a:latin typeface="Comic Sans MS" pitchFamily="66" charset="0"/>
              </a:rPr>
              <a:t>:	</a:t>
            </a:r>
            <a:r>
              <a:rPr lang="fr-FR" i="1" dirty="0" smtClean="0">
                <a:latin typeface="Comic Sans MS" pitchFamily="66" charset="0"/>
              </a:rPr>
              <a:t>http://www.eurodistrict-regio-pamina.com</a:t>
            </a:r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- l'</a:t>
            </a:r>
            <a:r>
              <a:rPr lang="fr-FR" dirty="0" err="1" smtClean="0">
                <a:latin typeface="Comic Sans MS" pitchFamily="66" charset="0"/>
              </a:rPr>
              <a:t>Eurodistrict</a:t>
            </a:r>
            <a:r>
              <a:rPr lang="fr-FR" dirty="0" smtClean="0">
                <a:latin typeface="Comic Sans MS" pitchFamily="66" charset="0"/>
              </a:rPr>
              <a:t> Strasbourg </a:t>
            </a:r>
            <a:r>
              <a:rPr lang="fr-FR" dirty="0" err="1" smtClean="0">
                <a:latin typeface="Comic Sans MS" pitchFamily="66" charset="0"/>
              </a:rPr>
              <a:t>Ortenau</a:t>
            </a:r>
            <a:r>
              <a:rPr lang="fr-FR" dirty="0" smtClean="0">
                <a:latin typeface="Comic Sans MS" pitchFamily="66" charset="0"/>
              </a:rPr>
              <a:t>: 	</a:t>
            </a:r>
            <a:r>
              <a:rPr lang="fr-FR" i="1" dirty="0" smtClean="0">
                <a:latin typeface="Comic Sans MS" pitchFamily="66" charset="0"/>
              </a:rPr>
              <a:t>http://www.eurodistrict.eu</a:t>
            </a:r>
            <a:r>
              <a:rPr lang="fr-FR" dirty="0" smtClean="0">
                <a:latin typeface="Comic Sans MS" pitchFamily="66" charset="0"/>
              </a:rPr>
              <a:t>	 </a:t>
            </a:r>
          </a:p>
          <a:p>
            <a:r>
              <a:rPr lang="fr-FR" dirty="0" smtClean="0">
                <a:latin typeface="Comic Sans MS" pitchFamily="66" charset="0"/>
              </a:rPr>
              <a:t>- l'</a:t>
            </a:r>
            <a:r>
              <a:rPr lang="fr-FR" dirty="0" err="1" smtClean="0">
                <a:latin typeface="Comic Sans MS" pitchFamily="66" charset="0"/>
              </a:rPr>
              <a:t>Eurodistrict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trinational</a:t>
            </a:r>
            <a:r>
              <a:rPr lang="fr-FR" dirty="0" smtClean="0">
                <a:latin typeface="Comic Sans MS" pitchFamily="66" charset="0"/>
              </a:rPr>
              <a:t> de Bâle: 	</a:t>
            </a:r>
            <a:r>
              <a:rPr lang="fr-FR" i="1" dirty="0" smtClean="0">
                <a:latin typeface="Comic Sans MS" pitchFamily="66" charset="0"/>
              </a:rPr>
              <a:t>http://www.eurodistrictbasel.eu</a:t>
            </a:r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- l'</a:t>
            </a:r>
            <a:r>
              <a:rPr lang="fr-FR" dirty="0" err="1" smtClean="0">
                <a:latin typeface="Comic Sans MS" pitchFamily="66" charset="0"/>
              </a:rPr>
              <a:t>Eurorégion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Regio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TriRhena</a:t>
            </a:r>
            <a:r>
              <a:rPr lang="fr-FR" dirty="0" smtClean="0">
                <a:latin typeface="Comic Sans MS" pitchFamily="66" charset="0"/>
              </a:rPr>
              <a:t>:	  </a:t>
            </a:r>
            <a:r>
              <a:rPr lang="fr-FR" i="1" dirty="0" smtClean="0">
                <a:latin typeface="Comic Sans MS" pitchFamily="66" charset="0"/>
              </a:rPr>
              <a:t>http://www.regiotrirhena.org/</a:t>
            </a:r>
            <a:endParaRPr lang="fr-FR" dirty="0" smtClean="0"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Comic Sans MS" pitchFamily="66" charset="0"/>
              </a:rPr>
              <a:t> </a:t>
            </a:r>
            <a:endParaRPr lang="fr-FR" sz="1200" b="1" i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lang="fr-FR" sz="2400" dirty="0" smtClean="0"/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 smtClean="0"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i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69" t="10225" r="23996" b="3588"/>
          <a:stretch>
            <a:fillRect/>
          </a:stretch>
        </p:blipFill>
        <p:spPr bwMode="auto">
          <a:xfrm>
            <a:off x="539552" y="16069"/>
            <a:ext cx="6725966" cy="684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80" t="10178" r="23271" b="3908"/>
          <a:stretch>
            <a:fillRect/>
          </a:stretch>
        </p:blipFill>
        <p:spPr bwMode="auto">
          <a:xfrm>
            <a:off x="1403648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622" r="14097"/>
          <a:stretch>
            <a:fillRect/>
          </a:stretch>
        </p:blipFill>
        <p:spPr bwMode="auto">
          <a:xfrm>
            <a:off x="-1" y="0"/>
            <a:ext cx="91761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07" r="8754"/>
          <a:stretch>
            <a:fillRect/>
          </a:stretch>
        </p:blipFill>
        <p:spPr bwMode="auto">
          <a:xfrm>
            <a:off x="0" y="0"/>
            <a:ext cx="9793088" cy="686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5004048" y="1340768"/>
            <a:ext cx="720080" cy="5760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5433" t="10234" r="31232" b="54676"/>
          <a:stretch>
            <a:fillRect/>
          </a:stretch>
        </p:blipFill>
        <p:spPr bwMode="auto">
          <a:xfrm>
            <a:off x="0" y="0"/>
            <a:ext cx="100331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4499992" y="2276872"/>
            <a:ext cx="1296144" cy="86409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eurodistrict.eu/medias/images/carte_territoire_confer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025" y="188640"/>
            <a:ext cx="4371975" cy="6200775"/>
          </a:xfrm>
          <a:prstGeom prst="rect">
            <a:avLst/>
          </a:prstGeom>
          <a:noFill/>
        </p:spPr>
      </p:pic>
      <p:pic>
        <p:nvPicPr>
          <p:cNvPr id="3078" name="Picture 6" descr="http://www.eurodistrict.eu/medias/images/650_map_Eurodistri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5076056" cy="6597352"/>
          </a:xfrm>
          <a:prstGeom prst="rect">
            <a:avLst/>
          </a:prstGeom>
          <a:noFill/>
        </p:spPr>
      </p:pic>
      <p:pic>
        <p:nvPicPr>
          <p:cNvPr id="3074" name="Picture 2" descr="http://www.eurodistrict.eu/medias/images/carte_environnement_regio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9" y="151760"/>
            <a:ext cx="4139952" cy="6525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Le tourisme en Alsace:</a:t>
            </a:r>
            <a:endParaRPr lang="fr-FR" dirty="0" smtClean="0"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www.tourisme-alsace.com</a:t>
            </a:r>
            <a:endParaRPr lang="fr-FR" dirty="0" smtClean="0"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www.noel.strasbourg.eu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b="1" dirty="0" smtClean="0">
                <a:latin typeface="Comic Sans MS" pitchFamily="66" charset="0"/>
              </a:rPr>
              <a:t>L'Alsace dans le monde:</a:t>
            </a:r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pPr>
              <a:buNone/>
            </a:pPr>
            <a:r>
              <a:rPr lang="fr-FR" dirty="0" smtClean="0">
                <a:latin typeface="Comic Sans MS" pitchFamily="66" charset="0"/>
              </a:rPr>
              <a:t>- Reportage de la chaine locale </a:t>
            </a:r>
            <a:r>
              <a:rPr lang="fr-FR" dirty="0" err="1" smtClean="0">
                <a:latin typeface="Comic Sans MS" pitchFamily="66" charset="0"/>
              </a:rPr>
              <a:t>StrasTV</a:t>
            </a:r>
            <a:r>
              <a:rPr lang="fr-FR" dirty="0" smtClean="0">
                <a:latin typeface="Comic Sans MS" pitchFamily="66" charset="0"/>
              </a:rPr>
              <a:t> sur le marché </a:t>
            </a:r>
            <a:r>
              <a:rPr lang="fr-FR" dirty="0" err="1" smtClean="0">
                <a:latin typeface="Comic Sans MS" pitchFamily="66" charset="0"/>
              </a:rPr>
              <a:t>deNoël</a:t>
            </a:r>
            <a:r>
              <a:rPr lang="fr-FR" dirty="0" smtClean="0">
                <a:latin typeface="Comic Sans MS" pitchFamily="66" charset="0"/>
              </a:rPr>
              <a:t> de Strasbourg à Tokyo:</a:t>
            </a:r>
          </a:p>
          <a:p>
            <a:pPr>
              <a:buNone/>
            </a:pPr>
            <a:r>
              <a:rPr lang="fr-FR" dirty="0" smtClean="0">
                <a:latin typeface="Comic Sans MS" pitchFamily="66" charset="0"/>
                <a:hlinkClick r:id="rId2"/>
              </a:rPr>
              <a:t>http://www.dailymotion.com/video/xg6kkk_tokyo-2010-l-integrale_news#</a:t>
            </a:r>
            <a:endParaRPr lang="fr-FR" dirty="0" smtClean="0">
              <a:latin typeface="Comic Sans MS" pitchFamily="66" charset="0"/>
            </a:endParaRPr>
          </a:p>
          <a:p>
            <a:pPr>
              <a:buNone/>
            </a:pPr>
            <a:r>
              <a:rPr lang="fr-FR" dirty="0" smtClean="0">
                <a:latin typeface="Comic Sans MS" pitchFamily="66" charset="0"/>
              </a:rPr>
              <a:t> 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SITOTHEQUE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238" t="11438" r="19385" b="6250"/>
          <a:stretch>
            <a:fillRect/>
          </a:stretch>
        </p:blipFill>
        <p:spPr bwMode="auto">
          <a:xfrm>
            <a:off x="0" y="-1"/>
            <a:ext cx="9144000" cy="70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>
          <a:xfrm>
            <a:off x="5436096" y="692696"/>
            <a:ext cx="1008112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965" r="6630" b="4225"/>
          <a:stretch>
            <a:fillRect/>
          </a:stretch>
        </p:blipFill>
        <p:spPr bwMode="auto">
          <a:xfrm>
            <a:off x="0" y="404664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30510" t="8657" r="32281" b="5704"/>
          <a:stretch>
            <a:fillRect/>
          </a:stretch>
        </p:blipFill>
        <p:spPr bwMode="auto">
          <a:xfrm>
            <a:off x="1187624" y="0"/>
            <a:ext cx="4966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588224" y="3789040"/>
            <a:ext cx="2376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-http://www.region-alsace.eu/sites/default/files/fichiers/europe-international/congrestripartite60p.pdf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372200" y="1484784"/>
            <a:ext cx="2771800" cy="954360"/>
          </a:xfrm>
        </p:spPr>
        <p:txBody>
          <a:bodyPr>
            <a:normAutofit fontScale="90000"/>
          </a:bodyPr>
          <a:lstStyle/>
          <a:p>
            <a:r>
              <a:rPr lang="fr-FR" sz="2400" dirty="0" smtClean="0">
                <a:latin typeface="Comic Sans MS" pitchFamily="66" charset="0"/>
              </a:rPr>
              <a:t>Brochure bilingue présentant la coopération transfrontalière (institutions, objectifs, domaines d’action…). Disponible sur le site de la région Alsace</a:t>
            </a:r>
            <a:endParaRPr lang="fr-F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33366" t="11438" r="31788" b="3907"/>
          <a:stretch>
            <a:fillRect/>
          </a:stretch>
        </p:blipFill>
        <p:spPr bwMode="auto">
          <a:xfrm>
            <a:off x="-1" y="0"/>
            <a:ext cx="47049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32872" t="12594" r="31691" b="3125"/>
          <a:stretch>
            <a:fillRect/>
          </a:stretch>
        </p:blipFill>
        <p:spPr bwMode="auto">
          <a:xfrm>
            <a:off x="4607496" y="0"/>
            <a:ext cx="4536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7501" r="32378" b="3907"/>
          <a:stretch>
            <a:fillRect/>
          </a:stretch>
        </p:blipFill>
        <p:spPr bwMode="auto">
          <a:xfrm>
            <a:off x="-180528" y="0"/>
            <a:ext cx="4716016" cy="673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30510" t="7672" r="32281" b="3125"/>
          <a:stretch>
            <a:fillRect/>
          </a:stretch>
        </p:blipFill>
        <p:spPr bwMode="auto">
          <a:xfrm>
            <a:off x="4572000" y="0"/>
            <a:ext cx="4716016" cy="678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04248" y="1628800"/>
            <a:ext cx="2339752" cy="954360"/>
          </a:xfrm>
        </p:spPr>
        <p:txBody>
          <a:bodyPr>
            <a:normAutofit fontScale="90000"/>
          </a:bodyPr>
          <a:lstStyle/>
          <a:p>
            <a:r>
              <a:rPr lang="fr-FR" sz="2400" dirty="0" smtClean="0">
                <a:latin typeface="Comic Sans MS" pitchFamily="66" charset="0"/>
              </a:rPr>
              <a:t>Autre brochure bilingue disponible sur le site de la région Alsace</a:t>
            </a:r>
            <a:endParaRPr lang="fr-FR" sz="2400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5537" t="10752" r="23983" b="5732"/>
          <a:stretch>
            <a:fillRect/>
          </a:stretch>
        </p:blipFill>
        <p:spPr bwMode="auto">
          <a:xfrm>
            <a:off x="179512" y="0"/>
            <a:ext cx="6439666" cy="694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80" t="10178" r="23271" b="3908"/>
          <a:stretch>
            <a:fillRect/>
          </a:stretch>
        </p:blipFill>
        <p:spPr bwMode="auto">
          <a:xfrm>
            <a:off x="638944" y="0"/>
            <a:ext cx="6885384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84</Words>
  <Application>Microsoft Office PowerPoint</Application>
  <PresentationFormat>Affichage à l'écran (4:3)</PresentationFormat>
  <Paragraphs>37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SITOTHEQUE</vt:lpstr>
      <vt:lpstr>Diapositive 2</vt:lpstr>
      <vt:lpstr>SITOTHEQUE</vt:lpstr>
      <vt:lpstr>Diapositive 4</vt:lpstr>
      <vt:lpstr>Brochure bilingue présentant la coopération transfrontalière (institutions, objectifs, domaines d’action…). Disponible sur le site de la région Alsace</vt:lpstr>
      <vt:lpstr>Diapositive 6</vt:lpstr>
      <vt:lpstr>Diapositive 7</vt:lpstr>
      <vt:lpstr>Autre brochure bilingue disponible sur le site de la région Alsace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</dc:creator>
  <cp:lastModifiedBy>Domi</cp:lastModifiedBy>
  <cp:revision>26</cp:revision>
  <dcterms:created xsi:type="dcterms:W3CDTF">2012-05-12T09:27:56Z</dcterms:created>
  <dcterms:modified xsi:type="dcterms:W3CDTF">2012-05-31T20:55:12Z</dcterms:modified>
</cp:coreProperties>
</file>