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8" r:id="rId3"/>
    <p:sldId id="279" r:id="rId4"/>
    <p:sldId id="277" r:id="rId5"/>
    <p:sldId id="263" r:id="rId6"/>
    <p:sldId id="259" r:id="rId7"/>
    <p:sldId id="264" r:id="rId8"/>
    <p:sldId id="261" r:id="rId9"/>
    <p:sldId id="280" r:id="rId10"/>
    <p:sldId id="260" r:id="rId11"/>
    <p:sldId id="265" r:id="rId12"/>
    <p:sldId id="281" r:id="rId13"/>
    <p:sldId id="262" r:id="rId14"/>
    <p:sldId id="282" r:id="rId15"/>
    <p:sldId id="257" r:id="rId16"/>
    <p:sldId id="283" r:id="rId17"/>
    <p:sldId id="276" r:id="rId18"/>
    <p:sldId id="269" r:id="rId19"/>
    <p:sldId id="266" r:id="rId20"/>
    <p:sldId id="267" r:id="rId21"/>
    <p:sldId id="268" r:id="rId22"/>
    <p:sldId id="270" r:id="rId23"/>
    <p:sldId id="271" r:id="rId24"/>
    <p:sldId id="272" r:id="rId25"/>
    <p:sldId id="273" r:id="rId26"/>
    <p:sldId id="274" r:id="rId27"/>
    <p:sldId id="275" r:id="rId28"/>
    <p:sldId id="258"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714" autoAdjust="0"/>
  </p:normalViewPr>
  <p:slideViewPr>
    <p:cSldViewPr>
      <p:cViewPr varScale="1">
        <p:scale>
          <a:sx n="88" d="100"/>
          <a:sy n="88" d="100"/>
        </p:scale>
        <p:origin x="-5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D15ED1-FFCB-4637-827D-26E80A17CCB4}" type="datetimeFigureOut">
              <a:rPr lang="fr-FR" smtClean="0"/>
              <a:pPr/>
              <a:t>04/06/2010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335661-2B90-40C7-B163-0A065BDE136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A335661-2B90-40C7-B163-0A065BDE1363}" type="slidenum">
              <a:rPr lang="fr-FR" smtClean="0"/>
              <a:pPr/>
              <a:t>13</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B74EED1-124E-4ED5-9C2B-8C2AFE521241}" type="datetimeFigureOut">
              <a:rPr lang="fr-FR" smtClean="0"/>
              <a:pPr/>
              <a:t>04/06/2010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FD1D326-0E4F-42EF-ACD0-F7058FECE177}" type="slidenum">
              <a:rPr lang="fr-FR" smtClean="0"/>
              <a:pPr/>
              <a:t>‹N°›</a:t>
            </a:fld>
            <a:endParaRPr lang="fr-FR"/>
          </a:p>
        </p:txBody>
      </p:sp>
    </p:spTree>
  </p:cSld>
  <p:clrMapOvr>
    <a:masterClrMapping/>
  </p:clrMapOvr>
  <p:transition spd="med" advTm="4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74EED1-124E-4ED5-9C2B-8C2AFE521241}" type="datetimeFigureOut">
              <a:rPr lang="fr-FR" smtClean="0"/>
              <a:pPr/>
              <a:t>04/06/2010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1D326-0E4F-42EF-ACD0-F7058FECE177}"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Tm="45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fr.wikipedia.org/wiki/1492" TargetMode="External"/><Relationship Id="rId3" Type="http://schemas.openxmlformats.org/officeDocument/2006/relationships/hyperlink" Target="http://fr.wikipedia.org/wiki/Lavis" TargetMode="External"/><Relationship Id="rId7" Type="http://schemas.openxmlformats.org/officeDocument/2006/relationships/hyperlink" Target="http://fr.wikipedia.org/wiki/L%C3%A9onard_de_Vinci" TargetMode="External"/><Relationship Id="rId2" Type="http://schemas.openxmlformats.org/officeDocument/2006/relationships/hyperlink" Target="http://fr.wikipedia.org/wiki/Dessin" TargetMode="External"/><Relationship Id="rId1" Type="http://schemas.openxmlformats.org/officeDocument/2006/relationships/slideLayout" Target="../slideLayouts/slideLayout8.xml"/><Relationship Id="rId6" Type="http://schemas.openxmlformats.org/officeDocument/2006/relationships/hyperlink" Target="http://fr.wikipedia.org/wiki/Vitruve" TargetMode="External"/><Relationship Id="rId5" Type="http://schemas.openxmlformats.org/officeDocument/2006/relationships/hyperlink" Target="http://fr.wikipedia.org/wiki/Notion_de_module#Vitruve_le_compilateur" TargetMode="External"/><Relationship Id="rId10" Type="http://schemas.openxmlformats.org/officeDocument/2006/relationships/image" Target="../media/image11.jpeg"/><Relationship Id="rId4" Type="http://schemas.openxmlformats.org/officeDocument/2006/relationships/hyperlink" Target="http://fr.wikipedia.org/wiki/Papier" TargetMode="External"/><Relationship Id="rId9" Type="http://schemas.openxmlformats.org/officeDocument/2006/relationships/hyperlink" Target="http://fr.wikipedia.org/wiki/De_architectura"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de.wikipedia.org/wiki/Bernhard_Strigel" TargetMode="External"/><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00034" y="142852"/>
            <a:ext cx="8229600" cy="1357314"/>
          </a:xfrm>
        </p:spPr>
        <p:txBody>
          <a:bodyPr>
            <a:noAutofit/>
          </a:bodyPr>
          <a:lstStyle/>
          <a:p>
            <a:pPr algn="l"/>
            <a:r>
              <a:rPr lang="de-DE" sz="3600" dirty="0" smtClean="0"/>
              <a:t/>
            </a:r>
            <a:br>
              <a:rPr lang="de-DE" sz="3600" dirty="0" smtClean="0"/>
            </a:br>
            <a:r>
              <a:rPr lang="de-DE" sz="3600" dirty="0" smtClean="0"/>
              <a:t>VOM </a:t>
            </a:r>
            <a:r>
              <a:rPr lang="de-DE" sz="3600" dirty="0"/>
              <a:t>MITTELALTER ZUR NEUZEIT </a:t>
            </a:r>
            <a:r>
              <a:rPr lang="de-DE" sz="3600" dirty="0" smtClean="0"/>
              <a:t>:</a:t>
            </a:r>
            <a:br>
              <a:rPr lang="de-DE" sz="3600" dirty="0" smtClean="0"/>
            </a:br>
            <a:r>
              <a:rPr lang="de-DE" sz="3600" dirty="0" smtClean="0"/>
              <a:t> Ändert sich etwas?</a:t>
            </a:r>
            <a:r>
              <a:rPr lang="fr-FR" sz="3600" dirty="0"/>
              <a:t/>
            </a:r>
            <a:br>
              <a:rPr lang="fr-FR" sz="3600" dirty="0"/>
            </a:br>
            <a:endParaRPr lang="fr-FR" sz="3600" dirty="0"/>
          </a:p>
        </p:txBody>
      </p:sp>
      <p:pic>
        <p:nvPicPr>
          <p:cNvPr id="7" name="Espace réservé du contenu 6" descr="IMG.jpg"/>
          <p:cNvPicPr>
            <a:picLocks noGrp="1" noChangeAspect="1"/>
          </p:cNvPicPr>
          <p:nvPr>
            <p:ph sz="half" idx="1"/>
          </p:nvPr>
        </p:nvPicPr>
        <p:blipFill>
          <a:blip r:embed="rId2" cstate="print"/>
          <a:stretch>
            <a:fillRect/>
          </a:stretch>
        </p:blipFill>
        <p:spPr>
          <a:xfrm>
            <a:off x="428596" y="1714488"/>
            <a:ext cx="4038600" cy="4167303"/>
          </a:xfrm>
        </p:spPr>
      </p:pic>
      <p:pic>
        <p:nvPicPr>
          <p:cNvPr id="6" name="Espace réservé du contenu 5" descr="IMG.jpg"/>
          <p:cNvPicPr>
            <a:picLocks noGrp="1" noChangeAspect="1"/>
          </p:cNvPicPr>
          <p:nvPr>
            <p:ph sz="half" idx="2"/>
          </p:nvPr>
        </p:nvPicPr>
        <p:blipFill>
          <a:blip r:embed="rId3" cstate="print"/>
          <a:stretch>
            <a:fillRect/>
          </a:stretch>
        </p:blipFill>
        <p:spPr>
          <a:xfrm>
            <a:off x="4786314" y="1571612"/>
            <a:ext cx="3815179" cy="4525963"/>
          </a:xfrm>
        </p:spPr>
      </p:pic>
      <p:sp>
        <p:nvSpPr>
          <p:cNvPr id="5" name="ZoneTexte 4"/>
          <p:cNvSpPr txBox="1"/>
          <p:nvPr/>
        </p:nvSpPr>
        <p:spPr>
          <a:xfrm>
            <a:off x="642910" y="6000768"/>
            <a:ext cx="5072098" cy="369332"/>
          </a:xfrm>
          <a:prstGeom prst="rect">
            <a:avLst/>
          </a:prstGeom>
          <a:noFill/>
        </p:spPr>
        <p:txBody>
          <a:bodyPr wrap="square" rtlCol="0">
            <a:spAutoFit/>
          </a:bodyPr>
          <a:lstStyle/>
          <a:p>
            <a:r>
              <a:rPr lang="fr-FR" dirty="0" err="1" smtClean="0"/>
              <a:t>Vergleiche</a:t>
            </a:r>
            <a:r>
              <a:rPr lang="fr-FR" dirty="0" smtClean="0"/>
              <a:t> die Quelle; welche </a:t>
            </a:r>
            <a:r>
              <a:rPr lang="fr-FR" dirty="0" err="1" smtClean="0"/>
              <a:t>ist</a:t>
            </a:r>
            <a:r>
              <a:rPr lang="fr-FR" dirty="0" smtClean="0"/>
              <a:t> die </a:t>
            </a:r>
            <a:r>
              <a:rPr lang="fr-FR" dirty="0" err="1" smtClean="0"/>
              <a:t>älteste</a:t>
            </a:r>
            <a:r>
              <a:rPr lang="fr-FR" dirty="0" smtClean="0"/>
              <a:t>?</a:t>
            </a:r>
            <a:endParaRPr lang="fr-F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normAutofit/>
          </a:bodyPr>
          <a:lstStyle/>
          <a:p>
            <a:r>
              <a:rPr lang="fr-FR" sz="2400" dirty="0" smtClean="0"/>
              <a:t>1.2.Der </a:t>
            </a:r>
            <a:r>
              <a:rPr lang="fr-FR" sz="2400" dirty="0" err="1" smtClean="0"/>
              <a:t>Künstler</a:t>
            </a:r>
            <a:r>
              <a:rPr lang="fr-FR" sz="2400" dirty="0" smtClean="0"/>
              <a:t> </a:t>
            </a:r>
            <a:r>
              <a:rPr lang="fr-FR" sz="2400" dirty="0" smtClean="0"/>
              <a:t>,</a:t>
            </a:r>
            <a:r>
              <a:rPr lang="fr-FR" sz="2400" dirty="0" err="1" smtClean="0"/>
              <a:t>ein</a:t>
            </a:r>
            <a:r>
              <a:rPr lang="fr-FR" sz="2400" dirty="0" smtClean="0"/>
              <a:t> </a:t>
            </a:r>
            <a:r>
              <a:rPr lang="fr-FR" sz="2400" dirty="0" err="1" smtClean="0"/>
              <a:t>Wissenschaftler</a:t>
            </a:r>
            <a:r>
              <a:rPr lang="fr-FR" sz="2400" dirty="0" smtClean="0"/>
              <a:t>!</a:t>
            </a:r>
            <a:endParaRPr lang="fr-FR" sz="2400" dirty="0"/>
          </a:p>
        </p:txBody>
      </p:sp>
      <p:pic>
        <p:nvPicPr>
          <p:cNvPr id="13" name="Espace réservé du contenu 12" descr="Leonard de vinci études de bras.jpg"/>
          <p:cNvPicPr>
            <a:picLocks noGrp="1" noChangeAspect="1"/>
          </p:cNvPicPr>
          <p:nvPr>
            <p:ph sz="half" idx="1"/>
          </p:nvPr>
        </p:nvPicPr>
        <p:blipFill>
          <a:blip r:embed="rId2" cstate="print"/>
          <a:stretch>
            <a:fillRect/>
          </a:stretch>
        </p:blipFill>
        <p:spPr>
          <a:xfrm>
            <a:off x="930129" y="1600200"/>
            <a:ext cx="3092741" cy="4525963"/>
          </a:xfrm>
        </p:spPr>
      </p:pic>
      <p:pic>
        <p:nvPicPr>
          <p:cNvPr id="16" name="Espace réservé du contenu 4" descr="IMG_0004.jpg"/>
          <p:cNvPicPr>
            <a:picLocks noGrp="1" noChangeAspect="1"/>
          </p:cNvPicPr>
          <p:nvPr>
            <p:ph sz="half" idx="2"/>
          </p:nvPr>
        </p:nvPicPr>
        <p:blipFill>
          <a:blip r:embed="rId3" cstate="print"/>
          <a:stretch>
            <a:fillRect/>
          </a:stretch>
        </p:blipFill>
        <p:spPr>
          <a:xfrm>
            <a:off x="4914159" y="1600200"/>
            <a:ext cx="3506681" cy="4525963"/>
          </a:xfrm>
        </p:spPr>
      </p:pic>
      <p:sp>
        <p:nvSpPr>
          <p:cNvPr id="17" name="ZoneTexte 16"/>
          <p:cNvSpPr txBox="1"/>
          <p:nvPr/>
        </p:nvSpPr>
        <p:spPr>
          <a:xfrm>
            <a:off x="428596" y="1214422"/>
            <a:ext cx="3786214" cy="338554"/>
          </a:xfrm>
          <a:prstGeom prst="rect">
            <a:avLst/>
          </a:prstGeom>
          <a:noFill/>
        </p:spPr>
        <p:txBody>
          <a:bodyPr wrap="square" rtlCol="0">
            <a:spAutoFit/>
          </a:bodyPr>
          <a:lstStyle/>
          <a:p>
            <a:r>
              <a:rPr lang="fr-FR" sz="1600" dirty="0" smtClean="0"/>
              <a:t>Leonardo da Vinci, </a:t>
            </a:r>
            <a:r>
              <a:rPr lang="fr-FR" sz="1600" dirty="0" err="1" smtClean="0"/>
              <a:t>Anatomische</a:t>
            </a:r>
            <a:r>
              <a:rPr lang="fr-FR" sz="1600" dirty="0" smtClean="0"/>
              <a:t>  </a:t>
            </a:r>
            <a:r>
              <a:rPr lang="fr-FR" sz="1600" dirty="0" err="1" smtClean="0"/>
              <a:t>Studie</a:t>
            </a:r>
            <a:endParaRPr lang="fr-FR" sz="1600" dirty="0"/>
          </a:p>
        </p:txBody>
      </p:sp>
      <p:sp>
        <p:nvSpPr>
          <p:cNvPr id="18" name="ZoneTexte 17"/>
          <p:cNvSpPr txBox="1"/>
          <p:nvPr/>
        </p:nvSpPr>
        <p:spPr>
          <a:xfrm>
            <a:off x="4857752" y="1285860"/>
            <a:ext cx="3425746" cy="369332"/>
          </a:xfrm>
          <a:prstGeom prst="rect">
            <a:avLst/>
          </a:prstGeom>
          <a:noFill/>
        </p:spPr>
        <p:txBody>
          <a:bodyPr wrap="none" rtlCol="0">
            <a:spAutoFit/>
          </a:bodyPr>
          <a:lstStyle/>
          <a:p>
            <a:r>
              <a:rPr lang="fr-FR" dirty="0" smtClean="0"/>
              <a:t>A. Dürer, </a:t>
            </a:r>
            <a:r>
              <a:rPr lang="fr-FR" dirty="0" err="1" smtClean="0"/>
              <a:t>proportionstudie</a:t>
            </a:r>
            <a:r>
              <a:rPr lang="fr-FR" dirty="0" smtClean="0"/>
              <a:t>, v.1530 </a:t>
            </a:r>
            <a:endParaRPr lang="fr-FR" dirty="0"/>
          </a:p>
        </p:txBody>
      </p:sp>
    </p:spTree>
  </p:cSld>
  <p:clrMapOvr>
    <a:masterClrMapping/>
  </p:clrMapOvr>
  <p:transition spd="med" advTm="45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sz="1100" dirty="0" smtClean="0"/>
              <a:t>L’« homme de Vitruve » (ou </a:t>
            </a:r>
            <a:r>
              <a:rPr lang="fr-FR" sz="1100" i="1" dirty="0" smtClean="0"/>
              <a:t>homme </a:t>
            </a:r>
            <a:r>
              <a:rPr lang="fr-FR" sz="1100" i="1" dirty="0" err="1" smtClean="0"/>
              <a:t>vitruvien</a:t>
            </a:r>
            <a:r>
              <a:rPr lang="fr-FR" sz="1100" dirty="0" smtClean="0"/>
              <a:t>) est le nom communément donné au </a:t>
            </a:r>
            <a:r>
              <a:rPr lang="fr-FR" sz="1100" u="sng" dirty="0" smtClean="0">
                <a:hlinkClick r:id="rId2" tooltip="Dessin"/>
              </a:rPr>
              <a:t>dessin</a:t>
            </a:r>
            <a:r>
              <a:rPr lang="fr-FR" sz="1100" dirty="0" smtClean="0"/>
              <a:t> à la plume, encre et </a:t>
            </a:r>
            <a:r>
              <a:rPr lang="fr-FR" sz="1100" u="sng" dirty="0" smtClean="0">
                <a:hlinkClick r:id="rId3" tooltip="Lavis"/>
              </a:rPr>
              <a:t>lavis</a:t>
            </a:r>
            <a:r>
              <a:rPr lang="fr-FR" sz="1100" dirty="0" smtClean="0"/>
              <a:t> sur </a:t>
            </a:r>
            <a:r>
              <a:rPr lang="fr-FR" sz="1100" u="sng" dirty="0" smtClean="0">
                <a:hlinkClick r:id="rId4" tooltip="Papier"/>
              </a:rPr>
              <a:t>papier</a:t>
            </a:r>
            <a:r>
              <a:rPr lang="fr-FR" sz="1100" dirty="0" smtClean="0"/>
              <a:t>, intitulé </a:t>
            </a:r>
            <a:r>
              <a:rPr lang="fr-FR" sz="1100" i="1" dirty="0" smtClean="0"/>
              <a:t>Étude de </a:t>
            </a:r>
            <a:r>
              <a:rPr lang="fr-FR" sz="1100" i="1" u="sng" dirty="0" smtClean="0">
                <a:hlinkClick r:id="rId5" tooltip="Notion de module"/>
              </a:rPr>
              <a:t>proportions du corps humain</a:t>
            </a:r>
            <a:r>
              <a:rPr lang="fr-FR" sz="1100" i="1" dirty="0" smtClean="0"/>
              <a:t> selon </a:t>
            </a:r>
            <a:r>
              <a:rPr lang="fr-FR" sz="1100" i="1" u="sng" dirty="0" smtClean="0">
                <a:hlinkClick r:id="rId6" tooltip="Vitruve"/>
              </a:rPr>
              <a:t>Vitruve</a:t>
            </a:r>
            <a:r>
              <a:rPr lang="fr-FR" sz="1100" dirty="0" smtClean="0"/>
              <a:t> et réalisé par </a:t>
            </a:r>
            <a:r>
              <a:rPr lang="fr-FR" sz="1100" u="sng" dirty="0" smtClean="0">
                <a:hlinkClick r:id="rId7" tooltip="Léonard de Vinci"/>
              </a:rPr>
              <a:t>Léonard de Vinci</a:t>
            </a:r>
            <a:r>
              <a:rPr lang="fr-FR" sz="1100" dirty="0" smtClean="0"/>
              <a:t> aux alentours de </a:t>
            </a:r>
            <a:r>
              <a:rPr lang="fr-FR" sz="1100" u="sng" dirty="0" smtClean="0">
                <a:hlinkClick r:id="rId8" tooltip="1492"/>
              </a:rPr>
              <a:t>1492</a:t>
            </a:r>
            <a:r>
              <a:rPr lang="fr-FR" sz="1100" dirty="0" smtClean="0"/>
              <a:t>.</a:t>
            </a:r>
            <a:br>
              <a:rPr lang="fr-FR" sz="1100" dirty="0" smtClean="0"/>
            </a:br>
            <a:endParaRPr lang="fr-FR" sz="1100" dirty="0"/>
          </a:p>
        </p:txBody>
      </p:sp>
      <p:sp>
        <p:nvSpPr>
          <p:cNvPr id="7" name="Espace réservé du texte 6"/>
          <p:cNvSpPr>
            <a:spLocks noGrp="1"/>
          </p:cNvSpPr>
          <p:nvPr>
            <p:ph type="body" sz="half" idx="2"/>
          </p:nvPr>
        </p:nvSpPr>
        <p:spPr>
          <a:xfrm>
            <a:off x="457200" y="1357298"/>
            <a:ext cx="4329114" cy="5286412"/>
          </a:xfrm>
        </p:spPr>
        <p:txBody>
          <a:bodyPr>
            <a:noAutofit/>
          </a:bodyPr>
          <a:lstStyle/>
          <a:p>
            <a:pPr algn="just"/>
            <a:r>
              <a:rPr lang="fr-FR" sz="1100" dirty="0" smtClean="0">
                <a:latin typeface="+mj-lt"/>
              </a:rPr>
              <a:t>«  […] que la Nature a distribué les mesures du corps humain comme ceci. </a:t>
            </a:r>
          </a:p>
          <a:p>
            <a:pPr algn="just"/>
            <a:r>
              <a:rPr lang="fr-FR" sz="1100" dirty="0" smtClean="0">
                <a:latin typeface="+mj-lt"/>
              </a:rPr>
              <a:t>Quatre doigts font une paume, et quatre paumes font un pied, six paumes font une coudée : quatre coudées font la hauteur d’un homme. Et quatre coudées font un double pas, et vingt-quatre paumes font un homme ; et il a utilisé ces mesures dans ses constructions.</a:t>
            </a:r>
          </a:p>
          <a:p>
            <a:pPr algn="just"/>
            <a:r>
              <a:rPr lang="fr-FR" sz="1100" dirty="0" smtClean="0">
                <a:latin typeface="+mj-lt"/>
              </a:rPr>
              <a:t>Si vous ouvrez les jambes de façon à abaisser votre hauteur d’un quatorzième, et si vous étendez vos bras de façon que le bout de vos doigts soit au niveau du sommet de votre tête, vous devez savoir que le centre de vos membres étendus sera au nombril, et que l’espace entre vos jambes sera un triangle équilatéral.</a:t>
            </a:r>
          </a:p>
          <a:p>
            <a:pPr algn="just"/>
            <a:r>
              <a:rPr lang="fr-FR" sz="1100" dirty="0" smtClean="0">
                <a:latin typeface="+mj-lt"/>
              </a:rPr>
              <a:t>La longueur des bras étendus d’un homme est égale à sa hauteur.</a:t>
            </a:r>
          </a:p>
          <a:p>
            <a:pPr algn="just"/>
            <a:r>
              <a:rPr lang="fr-FR" sz="1100" dirty="0" smtClean="0">
                <a:latin typeface="+mj-lt"/>
              </a:rPr>
              <a:t>Depuis la racine des cheveux jusqu’au bas du menton, il y a un dixième de la hauteur d’un homme. Depuis le bas du menton jusqu’au sommet de la tête, un huitième. Depuis le haut de la poitrine jusqu’au sommet de la tête, un sixième ; depuis le haut de la poitrine jusqu’à la racine de cheveux, un septième.</a:t>
            </a:r>
          </a:p>
          <a:p>
            <a:pPr algn="just"/>
            <a:r>
              <a:rPr lang="fr-FR" sz="1100" dirty="0" smtClean="0">
                <a:latin typeface="+mj-lt"/>
              </a:rPr>
              <a:t>Depuis les tétons jusqu’au sommet de la tête, un quart de la hauteur de l’homme. La plus grande largeur des épaules est contenue dans le quart d’un homme. Depuis le coude jusqu’au bout de la main, un cinquième. Depuis le coude jusqu’à l’angle de l’avant bras, un huitième.</a:t>
            </a:r>
          </a:p>
          <a:p>
            <a:pPr algn="just"/>
            <a:r>
              <a:rPr lang="fr-FR" sz="1100" dirty="0" smtClean="0">
                <a:latin typeface="+mj-lt"/>
              </a:rPr>
              <a:t>La main complète est un dixième de l’homme. Le début des parties génitales est au milieu. Le pied est un septième de l’homme. Depuis la plante du pied jusqu’en dessous du genou, un quart de l’homme. Depuis sous le genou jusqu’au début des parties génitales, un quart de l’homme.</a:t>
            </a:r>
          </a:p>
          <a:p>
            <a:pPr algn="just"/>
            <a:r>
              <a:rPr lang="fr-FR" sz="1100" dirty="0" smtClean="0">
                <a:latin typeface="+mj-lt"/>
              </a:rPr>
              <a:t>La distance du bas du menton au nez, et des racines des cheveux aux sourcils est la même, ainsi que l’oreille : un tiers du visage. »</a:t>
            </a:r>
          </a:p>
          <a:p>
            <a:pPr algn="just"/>
            <a:r>
              <a:rPr lang="fr-FR" sz="1100" dirty="0" smtClean="0">
                <a:latin typeface="+mj-lt"/>
              </a:rPr>
              <a:t>— </a:t>
            </a:r>
            <a:r>
              <a:rPr lang="fr-FR" sz="1100" u="sng" dirty="0" smtClean="0">
                <a:latin typeface="+mj-lt"/>
                <a:hlinkClick r:id="rId6" tooltip="Vitruve"/>
              </a:rPr>
              <a:t>Vitruve</a:t>
            </a:r>
            <a:r>
              <a:rPr lang="fr-FR" sz="1100" dirty="0" smtClean="0">
                <a:latin typeface="+mj-lt"/>
              </a:rPr>
              <a:t>, dans son ouvrage </a:t>
            </a:r>
            <a:r>
              <a:rPr lang="fr-FR" sz="1100" i="1" u="sng" dirty="0" smtClean="0">
                <a:latin typeface="+mj-lt"/>
                <a:hlinkClick r:id="rId9" tooltip="De architectura"/>
              </a:rPr>
              <a:t>De l’architecture</a:t>
            </a:r>
            <a:r>
              <a:rPr lang="fr-FR" sz="1100" dirty="0" smtClean="0">
                <a:latin typeface="+mj-lt"/>
              </a:rPr>
              <a:t>.</a:t>
            </a:r>
          </a:p>
          <a:p>
            <a:pPr algn="just"/>
            <a:endParaRPr lang="fr-FR" sz="1100" dirty="0">
              <a:latin typeface="+mj-lt"/>
            </a:endParaRPr>
          </a:p>
        </p:txBody>
      </p:sp>
      <p:pic>
        <p:nvPicPr>
          <p:cNvPr id="11" name="Espace réservé du contenu 13" descr="sVitruve l'homme vinci.jpg"/>
          <p:cNvPicPr>
            <a:picLocks noGrp="1" noChangeAspect="1"/>
          </p:cNvPicPr>
          <p:nvPr>
            <p:ph idx="1"/>
          </p:nvPr>
        </p:nvPicPr>
        <p:blipFill>
          <a:blip r:embed="rId10" cstate="print"/>
          <a:stretch>
            <a:fillRect/>
          </a:stretch>
        </p:blipFill>
        <p:spPr>
          <a:xfrm>
            <a:off x="4929190" y="642918"/>
            <a:ext cx="3600000" cy="5131720"/>
          </a:xfrm>
        </p:spPr>
      </p:pic>
      <p:sp>
        <p:nvSpPr>
          <p:cNvPr id="12" name="ZoneTexte 11"/>
          <p:cNvSpPr txBox="1"/>
          <p:nvPr/>
        </p:nvSpPr>
        <p:spPr>
          <a:xfrm>
            <a:off x="4786314" y="5857892"/>
            <a:ext cx="4143404" cy="923330"/>
          </a:xfrm>
          <a:prstGeom prst="rect">
            <a:avLst/>
          </a:prstGeom>
          <a:noFill/>
        </p:spPr>
        <p:txBody>
          <a:bodyPr wrap="square" rtlCol="0">
            <a:spAutoFit/>
          </a:bodyPr>
          <a:lstStyle/>
          <a:p>
            <a:r>
              <a:rPr lang="fr-FR" i="1" dirty="0" smtClean="0"/>
              <a:t>Der </a:t>
            </a:r>
            <a:r>
              <a:rPr lang="fr-FR" i="1" dirty="0" err="1" smtClean="0"/>
              <a:t>vitruvianische</a:t>
            </a:r>
            <a:r>
              <a:rPr lang="fr-FR" i="1" dirty="0" smtClean="0"/>
              <a:t> </a:t>
            </a:r>
            <a:r>
              <a:rPr lang="fr-FR" i="1" dirty="0" err="1" smtClean="0"/>
              <a:t>Mensch</a:t>
            </a:r>
            <a:r>
              <a:rPr lang="fr-FR" dirty="0" smtClean="0"/>
              <a:t>, </a:t>
            </a:r>
            <a:r>
              <a:rPr lang="fr-FR" dirty="0" err="1" smtClean="0"/>
              <a:t>Proportionstudie</a:t>
            </a:r>
            <a:r>
              <a:rPr lang="fr-FR" dirty="0" smtClean="0"/>
              <a:t> </a:t>
            </a:r>
            <a:r>
              <a:rPr lang="fr-FR" dirty="0" err="1" smtClean="0"/>
              <a:t>nach</a:t>
            </a:r>
            <a:r>
              <a:rPr lang="fr-FR" dirty="0" smtClean="0"/>
              <a:t> </a:t>
            </a:r>
            <a:r>
              <a:rPr lang="fr-FR" dirty="0" err="1" smtClean="0"/>
              <a:t>Vitruv</a:t>
            </a:r>
            <a:r>
              <a:rPr lang="fr-FR" dirty="0" smtClean="0"/>
              <a:t>, L. da Vinci 1492</a:t>
            </a:r>
            <a:endParaRPr lang="fr-FR" dirty="0"/>
          </a:p>
        </p:txBody>
      </p:sp>
    </p:spTree>
  </p:cSld>
  <p:clrMapOvr>
    <a:masterClrMapping/>
  </p:clrMapOvr>
  <p:transition spd="med" advTm="45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err="1" smtClean="0"/>
              <a:t>Humanismus</a:t>
            </a:r>
            <a:r>
              <a:rPr lang="fr-FR" dirty="0" smtClean="0"/>
              <a:t>= </a:t>
            </a:r>
            <a:r>
              <a:rPr lang="fr-FR" dirty="0" err="1" smtClean="0"/>
              <a:t>gebildet</a:t>
            </a:r>
            <a:endParaRPr lang="fr-FR" dirty="0"/>
          </a:p>
        </p:txBody>
      </p:sp>
      <p:sp>
        <p:nvSpPr>
          <p:cNvPr id="6" name="Espace réservé du contenu 5"/>
          <p:cNvSpPr>
            <a:spLocks noGrp="1"/>
          </p:cNvSpPr>
          <p:nvPr>
            <p:ph sz="half" idx="1"/>
          </p:nvPr>
        </p:nvSpPr>
        <p:spPr/>
        <p:txBody>
          <a:bodyPr/>
          <a:lstStyle/>
          <a:p>
            <a:r>
              <a:rPr lang="de-DE" dirty="0" smtClean="0"/>
              <a:t>Dürrer hat die Natur studiert und beobachtet. Er unternahm Reisen, um die Pflanzen und Tiere zu zeichnen. </a:t>
            </a:r>
            <a:endParaRPr lang="fr-FR" dirty="0" smtClean="0"/>
          </a:p>
          <a:p>
            <a:r>
              <a:rPr lang="de-DE" dirty="0" smtClean="0"/>
              <a:t>Die Methode ist : beobachten, zeichnen, registrieren, verstehen</a:t>
            </a:r>
            <a:endParaRPr lang="fr-FR" dirty="0" smtClean="0"/>
          </a:p>
          <a:p>
            <a:endParaRPr lang="fr-FR" dirty="0"/>
          </a:p>
        </p:txBody>
      </p:sp>
      <p:pic>
        <p:nvPicPr>
          <p:cNvPr id="8" name="Espace réservé du contenu 5" descr="IMG_0007.jpg"/>
          <p:cNvPicPr>
            <a:picLocks noGrp="1" noChangeAspect="1"/>
          </p:cNvPicPr>
          <p:nvPr>
            <p:ph sz="half" idx="2"/>
          </p:nvPr>
        </p:nvPicPr>
        <p:blipFill>
          <a:blip r:embed="rId2" cstate="print"/>
          <a:stretch>
            <a:fillRect/>
          </a:stretch>
        </p:blipFill>
        <p:spPr>
          <a:xfrm>
            <a:off x="4919871" y="1600200"/>
            <a:ext cx="3495257" cy="4525963"/>
          </a:xfrm>
        </p:spPr>
      </p:pic>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smtClean="0"/>
              <a:t>Humanismu</a:t>
            </a:r>
            <a:r>
              <a:rPr lang="fr-FR" sz="2400" dirty="0" err="1" smtClean="0"/>
              <a:t>s</a:t>
            </a:r>
            <a:r>
              <a:rPr lang="fr-FR" sz="2400" dirty="0" smtClean="0"/>
              <a:t> = </a:t>
            </a:r>
            <a:r>
              <a:rPr lang="fr-FR" sz="2400" dirty="0" err="1" smtClean="0"/>
              <a:t>Laienkultur</a:t>
            </a:r>
            <a:r>
              <a:rPr lang="fr-FR" sz="2400" dirty="0" smtClean="0"/>
              <a:t>?</a:t>
            </a:r>
            <a:endParaRPr lang="fr-FR" sz="2400" dirty="0"/>
          </a:p>
        </p:txBody>
      </p:sp>
      <p:pic>
        <p:nvPicPr>
          <p:cNvPr id="10" name="Espace réservé du contenu 7" descr="IMG_0002.jpg"/>
          <p:cNvPicPr>
            <a:picLocks noGrp="1" noChangeAspect="1"/>
          </p:cNvPicPr>
          <p:nvPr>
            <p:ph sz="half" idx="2"/>
          </p:nvPr>
        </p:nvPicPr>
        <p:blipFill>
          <a:blip r:embed="rId3" cstate="print"/>
          <a:stretch>
            <a:fillRect/>
          </a:stretch>
        </p:blipFill>
        <p:spPr>
          <a:xfrm>
            <a:off x="5013659" y="1600200"/>
            <a:ext cx="3307682" cy="4525963"/>
          </a:xfrm>
        </p:spPr>
      </p:pic>
      <p:sp>
        <p:nvSpPr>
          <p:cNvPr id="5" name="ZoneTexte 4"/>
          <p:cNvSpPr txBox="1"/>
          <p:nvPr/>
        </p:nvSpPr>
        <p:spPr>
          <a:xfrm>
            <a:off x="642910" y="1071546"/>
            <a:ext cx="5715040" cy="369332"/>
          </a:xfrm>
          <a:prstGeom prst="rect">
            <a:avLst/>
          </a:prstGeom>
          <a:noFill/>
        </p:spPr>
        <p:txBody>
          <a:bodyPr wrap="square" rtlCol="0">
            <a:spAutoFit/>
          </a:bodyPr>
          <a:lstStyle/>
          <a:p>
            <a:r>
              <a:rPr lang="fr-FR" dirty="0" smtClean="0"/>
              <a:t>Ne pas donner le titre de l’œuvre, ni l’auteur de suite</a:t>
            </a:r>
            <a:endParaRPr lang="fr-FR" dirty="0"/>
          </a:p>
        </p:txBody>
      </p:sp>
      <p:sp>
        <p:nvSpPr>
          <p:cNvPr id="6" name="Espace réservé du contenu 5"/>
          <p:cNvSpPr>
            <a:spLocks noGrp="1"/>
          </p:cNvSpPr>
          <p:nvPr>
            <p:ph sz="half" idx="1"/>
          </p:nvPr>
        </p:nvSpPr>
        <p:spPr/>
        <p:txBody>
          <a:bodyPr>
            <a:normAutofit fontScale="92500" lnSpcReduction="20000"/>
          </a:bodyPr>
          <a:lstStyle/>
          <a:p>
            <a:r>
              <a:rPr lang="de-DE" dirty="0" err="1" smtClean="0"/>
              <a:t>Studias</a:t>
            </a:r>
            <a:r>
              <a:rPr lang="de-DE" dirty="0" smtClean="0"/>
              <a:t> Humanitas: sich in Italien zu bilden, bedeutet die antike Dichtung, die  Philosophie, die  Wissenschaft zu studieren! Diese Rückwendung zur Antike findet man in der Kunst mit den nackten Körpern, den Symbolen und den mythologischen Figuren</a:t>
            </a:r>
            <a:r>
              <a:rPr lang="de-DE" dirty="0" smtClean="0"/>
              <a:t>.</a:t>
            </a:r>
            <a:endParaRPr lang="fr-FR" dirty="0" smtClean="0"/>
          </a:p>
          <a:p>
            <a:r>
              <a:rPr lang="de-DE" dirty="0" smtClean="0"/>
              <a:t>Er hat sein Wissen in den Dienst der Kirche gestellt. </a:t>
            </a:r>
            <a:endParaRPr lang="fr-FR" dirty="0" smtClean="0"/>
          </a:p>
          <a:p>
            <a:endParaRPr lang="fr-FR" dirty="0"/>
          </a:p>
        </p:txBody>
      </p: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Wer</a:t>
            </a:r>
            <a:r>
              <a:rPr lang="fr-FR" dirty="0" smtClean="0"/>
              <a:t> </a:t>
            </a:r>
            <a:r>
              <a:rPr lang="fr-FR" dirty="0" err="1" smtClean="0"/>
              <a:t>ist</a:t>
            </a:r>
            <a:r>
              <a:rPr lang="fr-FR" dirty="0" smtClean="0"/>
              <a:t> </a:t>
            </a:r>
            <a:r>
              <a:rPr lang="fr-FR" dirty="0" err="1" smtClean="0"/>
              <a:t>dargstellt</a:t>
            </a:r>
            <a:r>
              <a:rPr lang="fr-FR" dirty="0" smtClean="0"/>
              <a:t>?</a:t>
            </a:r>
            <a:endParaRPr lang="fr-FR" dirty="0"/>
          </a:p>
        </p:txBody>
      </p:sp>
      <p:pic>
        <p:nvPicPr>
          <p:cNvPr id="6" name="Espace réservé du contenu 5" descr="IMG.jpg"/>
          <p:cNvPicPr>
            <a:picLocks noGrp="1" noChangeAspect="1"/>
          </p:cNvPicPr>
          <p:nvPr>
            <p:ph sz="half" idx="1"/>
          </p:nvPr>
        </p:nvPicPr>
        <p:blipFill>
          <a:blip r:embed="rId2" cstate="print"/>
          <a:stretch>
            <a:fillRect/>
          </a:stretch>
        </p:blipFill>
        <p:spPr>
          <a:xfrm>
            <a:off x="499872" y="2164683"/>
            <a:ext cx="3953256" cy="3396996"/>
          </a:xfrm>
        </p:spPr>
      </p:pic>
      <p:pic>
        <p:nvPicPr>
          <p:cNvPr id="5" name="Espace réservé du contenu 7" descr="IMG_0002.jpg"/>
          <p:cNvPicPr>
            <a:picLocks noGrp="1" noChangeAspect="1"/>
          </p:cNvPicPr>
          <p:nvPr>
            <p:ph sz="half" idx="2"/>
          </p:nvPr>
        </p:nvPicPr>
        <p:blipFill>
          <a:blip r:embed="rId3" cstate="print"/>
          <a:stretch>
            <a:fillRect/>
          </a:stretch>
        </p:blipFill>
        <p:spPr>
          <a:xfrm>
            <a:off x="5013659" y="1600200"/>
            <a:ext cx="3307682" cy="4525963"/>
          </a:xfrm>
        </p:spPr>
      </p:pic>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normAutofit/>
          </a:bodyPr>
          <a:lstStyle/>
          <a:p>
            <a:r>
              <a:rPr lang="fr-FR" sz="2400" dirty="0" err="1" smtClean="0"/>
              <a:t>Wo</a:t>
            </a:r>
            <a:r>
              <a:rPr lang="fr-FR" sz="2400" dirty="0" smtClean="0"/>
              <a:t> </a:t>
            </a:r>
            <a:r>
              <a:rPr lang="fr-FR" sz="2400" dirty="0" err="1" smtClean="0"/>
              <a:t>versteckt</a:t>
            </a:r>
            <a:r>
              <a:rPr lang="fr-FR" sz="2400" dirty="0" smtClean="0"/>
              <a:t> </a:t>
            </a:r>
            <a:r>
              <a:rPr lang="fr-FR" sz="2400" dirty="0" err="1" smtClean="0"/>
              <a:t>sich</a:t>
            </a:r>
            <a:r>
              <a:rPr lang="fr-FR" sz="2400" dirty="0" smtClean="0"/>
              <a:t> A. Dürer?</a:t>
            </a:r>
            <a:endParaRPr lang="fr-FR" sz="2400" dirty="0"/>
          </a:p>
        </p:txBody>
      </p:sp>
      <p:pic>
        <p:nvPicPr>
          <p:cNvPr id="13" name="Espace réservé du contenu 12" descr="IMG_0006.jpg"/>
          <p:cNvPicPr>
            <a:picLocks noGrp="1" noChangeAspect="1"/>
          </p:cNvPicPr>
          <p:nvPr>
            <p:ph idx="1"/>
          </p:nvPr>
        </p:nvPicPr>
        <p:blipFill>
          <a:blip r:embed="rId2" cstate="print"/>
          <a:stretch>
            <a:fillRect/>
          </a:stretch>
        </p:blipFill>
        <p:spPr>
          <a:xfrm>
            <a:off x="1543722" y="1600200"/>
            <a:ext cx="6056555" cy="4525963"/>
          </a:xfrm>
        </p:spPr>
      </p:pic>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lvl="1" algn="ctr" rtl="0">
              <a:spcBef>
                <a:spcPct val="0"/>
              </a:spcBef>
            </a:pPr>
            <a:r>
              <a:rPr lang="de-DE" sz="2800" u="sng" dirty="0" smtClean="0"/>
              <a:t>1.3.A. Dürer ein Christ, der kritisch bleibt</a:t>
            </a:r>
            <a:r>
              <a:rPr lang="fr-FR" sz="2800" dirty="0" smtClean="0"/>
              <a:t/>
            </a:r>
            <a:br>
              <a:rPr lang="fr-FR" sz="2800" dirty="0" smtClean="0"/>
            </a:br>
            <a:endParaRPr lang="fr-FR" sz="2800" dirty="0"/>
          </a:p>
        </p:txBody>
      </p:sp>
      <p:sp>
        <p:nvSpPr>
          <p:cNvPr id="3" name="Espace réservé du contenu 2"/>
          <p:cNvSpPr>
            <a:spLocks noGrp="1"/>
          </p:cNvSpPr>
          <p:nvPr>
            <p:ph idx="1"/>
          </p:nvPr>
        </p:nvSpPr>
        <p:spPr/>
        <p:txBody>
          <a:bodyPr/>
          <a:lstStyle/>
          <a:p>
            <a:r>
              <a:rPr lang="de-DE" dirty="0" smtClean="0"/>
              <a:t>Auf </a:t>
            </a:r>
            <a:r>
              <a:rPr lang="de-DE" dirty="0" smtClean="0"/>
              <a:t>seine Reise trifft er viele Intellektuellen, reiche Persönlichkeiten, die  seine Meinung beeinflussen</a:t>
            </a:r>
            <a:endParaRPr lang="fr-FR" dirty="0" smtClean="0"/>
          </a:p>
          <a:p>
            <a:r>
              <a:rPr lang="de-DE" dirty="0" smtClean="0"/>
              <a:t>z.B</a:t>
            </a:r>
            <a:r>
              <a:rPr lang="de-DE" i="1" u="sng" dirty="0" smtClean="0"/>
              <a:t>. Vertraute Gespräche</a:t>
            </a:r>
            <a:r>
              <a:rPr lang="de-DE" dirty="0" smtClean="0"/>
              <a:t>,  Erasmus von Rotterdam.	</a:t>
            </a:r>
            <a:endParaRPr lang="fr-FR" dirty="0" smtClean="0"/>
          </a:p>
          <a:p>
            <a:r>
              <a:rPr lang="de-DE" dirty="0" smtClean="0"/>
              <a:t>Alle Künstler lassen sich nicht von Luther überzeugen. </a:t>
            </a:r>
            <a:endParaRPr lang="fr-FR" dirty="0" smtClean="0"/>
          </a:p>
          <a:p>
            <a:endParaRPr lang="fr-FR" dirty="0"/>
          </a:p>
        </p:txBody>
      </p:sp>
    </p:spTree>
  </p:cSld>
  <p:clrMapOvr>
    <a:masterClrMapping/>
  </p:clrMapOvr>
  <p:transition spd="med" advTm="45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57224" y="785794"/>
            <a:ext cx="7215238" cy="369332"/>
          </a:xfrm>
          <a:prstGeom prst="rect">
            <a:avLst/>
          </a:prstGeom>
          <a:noFill/>
        </p:spPr>
        <p:txBody>
          <a:bodyPr wrap="square" rtlCol="0">
            <a:spAutoFit/>
          </a:bodyPr>
          <a:lstStyle/>
          <a:p>
            <a:endParaRPr lang="fr-FR" dirty="0"/>
          </a:p>
        </p:txBody>
      </p:sp>
      <p:sp>
        <p:nvSpPr>
          <p:cNvPr id="7" name="ZoneTexte 6"/>
          <p:cNvSpPr txBox="1"/>
          <p:nvPr/>
        </p:nvSpPr>
        <p:spPr>
          <a:xfrm>
            <a:off x="1000100" y="642918"/>
            <a:ext cx="7358114" cy="6186309"/>
          </a:xfrm>
          <a:prstGeom prst="rect">
            <a:avLst/>
          </a:prstGeom>
          <a:noFill/>
        </p:spPr>
        <p:txBody>
          <a:bodyPr wrap="square" rtlCol="0">
            <a:spAutoFit/>
          </a:bodyPr>
          <a:lstStyle/>
          <a:p>
            <a:r>
              <a:rPr lang="fr-FR" dirty="0" smtClean="0"/>
              <a:t>Bibliographie</a:t>
            </a:r>
          </a:p>
          <a:p>
            <a:endParaRPr lang="fr-FR" dirty="0" smtClean="0"/>
          </a:p>
          <a:p>
            <a:endParaRPr lang="fr-FR" dirty="0" smtClean="0"/>
          </a:p>
          <a:p>
            <a:r>
              <a:rPr lang="fr-FR" dirty="0" smtClean="0"/>
              <a:t>J. Delumeau, </a:t>
            </a:r>
            <a:r>
              <a:rPr lang="fr-FR" i="1" dirty="0" smtClean="0"/>
              <a:t>La civilisation de la Renaissance</a:t>
            </a:r>
            <a:r>
              <a:rPr lang="fr-FR" dirty="0" smtClean="0"/>
              <a:t>, Les grandes civilisations, Arthaud, réédition actualisée 2003</a:t>
            </a:r>
          </a:p>
          <a:p>
            <a:r>
              <a:rPr lang="fr-FR" dirty="0" err="1" smtClean="0"/>
              <a:t>A.Eichler</a:t>
            </a:r>
            <a:r>
              <a:rPr lang="fr-FR" dirty="0" smtClean="0"/>
              <a:t>, Albrecht Dürer, </a:t>
            </a:r>
            <a:r>
              <a:rPr lang="fr-FR" dirty="0" err="1" smtClean="0"/>
              <a:t>Maïtres</a:t>
            </a:r>
            <a:r>
              <a:rPr lang="fr-FR" dirty="0" smtClean="0"/>
              <a:t> de l’Art allemand, H.F. Ullmann 2007</a:t>
            </a:r>
          </a:p>
          <a:p>
            <a:r>
              <a:rPr lang="fr-FR" dirty="0" err="1" smtClean="0"/>
              <a:t>N.Wolf</a:t>
            </a:r>
            <a:r>
              <a:rPr lang="fr-FR" dirty="0" smtClean="0"/>
              <a:t>, Dürer, </a:t>
            </a:r>
            <a:r>
              <a:rPr lang="fr-FR" dirty="0" err="1" smtClean="0"/>
              <a:t>Taschen</a:t>
            </a:r>
            <a:r>
              <a:rPr lang="fr-FR" dirty="0" smtClean="0"/>
              <a:t>, 2006</a:t>
            </a:r>
          </a:p>
          <a:p>
            <a:endParaRPr lang="fr-FR" dirty="0" smtClean="0"/>
          </a:p>
          <a:p>
            <a:r>
              <a:rPr lang="fr-FR" dirty="0" err="1" smtClean="0"/>
              <a:t>Grundkurs</a:t>
            </a:r>
            <a:r>
              <a:rPr lang="fr-FR" dirty="0" smtClean="0"/>
              <a:t> </a:t>
            </a:r>
            <a:r>
              <a:rPr lang="fr-FR" dirty="0" err="1" smtClean="0"/>
              <a:t>Kunst</a:t>
            </a:r>
            <a:r>
              <a:rPr lang="fr-FR" dirty="0" smtClean="0"/>
              <a:t> 1 </a:t>
            </a:r>
            <a:r>
              <a:rPr lang="fr-FR" dirty="0" err="1" smtClean="0"/>
              <a:t>Malerei</a:t>
            </a:r>
            <a:r>
              <a:rPr lang="fr-FR" dirty="0" smtClean="0"/>
              <a:t> </a:t>
            </a:r>
            <a:r>
              <a:rPr lang="fr-FR" dirty="0" err="1" smtClean="0"/>
              <a:t>Grafik</a:t>
            </a:r>
            <a:r>
              <a:rPr lang="fr-FR" dirty="0" smtClean="0"/>
              <a:t> </a:t>
            </a:r>
            <a:r>
              <a:rPr lang="fr-FR" dirty="0" err="1" smtClean="0"/>
              <a:t>Fotographie</a:t>
            </a:r>
            <a:endParaRPr lang="fr-FR" dirty="0" smtClean="0"/>
          </a:p>
          <a:p>
            <a:r>
              <a:rPr lang="fr-FR" dirty="0" smtClean="0"/>
              <a:t>Manuels de 5ème</a:t>
            </a:r>
          </a:p>
          <a:p>
            <a:endParaRPr lang="fr-FR" dirty="0" smtClean="0"/>
          </a:p>
          <a:p>
            <a:r>
              <a:rPr lang="fr-FR" dirty="0" smtClean="0"/>
              <a:t>Bertelsmann </a:t>
            </a:r>
            <a:r>
              <a:rPr lang="fr-FR" dirty="0" err="1" smtClean="0"/>
              <a:t>Jugendlexikon</a:t>
            </a:r>
            <a:r>
              <a:rPr lang="fr-FR" dirty="0" smtClean="0"/>
              <a:t>,1999.</a:t>
            </a:r>
          </a:p>
          <a:p>
            <a:r>
              <a:rPr lang="fr-FR" dirty="0" err="1" smtClean="0"/>
              <a:t>M.Scheuch</a:t>
            </a:r>
            <a:r>
              <a:rPr lang="fr-FR" dirty="0" smtClean="0"/>
              <a:t>, </a:t>
            </a:r>
            <a:r>
              <a:rPr lang="fr-FR" dirty="0" err="1" smtClean="0"/>
              <a:t>Historisches</a:t>
            </a:r>
            <a:r>
              <a:rPr lang="fr-FR" dirty="0" smtClean="0"/>
              <a:t> Atlas </a:t>
            </a:r>
            <a:r>
              <a:rPr lang="fr-FR" dirty="0" err="1" smtClean="0"/>
              <a:t>Deutschland</a:t>
            </a:r>
            <a:r>
              <a:rPr lang="fr-FR" dirty="0" smtClean="0"/>
              <a:t>,2005</a:t>
            </a:r>
          </a:p>
          <a:p>
            <a:endParaRPr lang="fr-FR" dirty="0" smtClean="0"/>
          </a:p>
          <a:p>
            <a:r>
              <a:rPr lang="fr-FR" dirty="0" err="1" smtClean="0"/>
              <a:t>Diercke</a:t>
            </a:r>
            <a:r>
              <a:rPr lang="fr-FR" dirty="0" smtClean="0"/>
              <a:t> Weltatlas.de</a:t>
            </a:r>
          </a:p>
          <a:p>
            <a:r>
              <a:rPr lang="fr-FR" dirty="0" err="1" smtClean="0"/>
              <a:t>Alte</a:t>
            </a:r>
            <a:r>
              <a:rPr lang="fr-FR" dirty="0" smtClean="0"/>
              <a:t> </a:t>
            </a:r>
            <a:r>
              <a:rPr lang="fr-FR" dirty="0" err="1" smtClean="0"/>
              <a:t>Pinakothek</a:t>
            </a:r>
            <a:endParaRPr lang="fr-FR" dirty="0" smtClean="0"/>
          </a:p>
          <a:p>
            <a:r>
              <a:rPr lang="fr-FR" dirty="0" err="1" smtClean="0"/>
              <a:t>Artchive</a:t>
            </a:r>
            <a:endParaRPr lang="fr-FR" dirty="0" smtClean="0"/>
          </a:p>
          <a:p>
            <a:r>
              <a:rPr lang="fr-FR" dirty="0" err="1" smtClean="0"/>
              <a:t>Universdesarts</a:t>
            </a:r>
            <a:endParaRPr lang="fr-FR" dirty="0" smtClean="0"/>
          </a:p>
          <a:p>
            <a:r>
              <a:rPr lang="fr-FR" dirty="0" smtClean="0"/>
              <a:t>Wikipedia.de</a:t>
            </a:r>
          </a:p>
          <a:p>
            <a:endParaRPr lang="fr-FR" dirty="0" smtClean="0"/>
          </a:p>
          <a:p>
            <a:endParaRPr lang="fr-FR" dirty="0" smtClean="0"/>
          </a:p>
          <a:p>
            <a:endParaRPr lang="fr-FR" dirty="0"/>
          </a:p>
        </p:txBody>
      </p:sp>
    </p:spTree>
  </p:cSld>
  <p:clrMapOvr>
    <a:masterClrMapping/>
  </p:clrMapOvr>
  <p:transition spd="med" advTm="45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10106025" cy="75819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7" name="Picture 3"/>
          <p:cNvPicPr>
            <a:picLocks noChangeAspect="1" noChangeArrowheads="1"/>
          </p:cNvPicPr>
          <p:nvPr/>
        </p:nvPicPr>
        <p:blipFill>
          <a:blip r:embed="rId2" cstate="print"/>
          <a:srcRect/>
          <a:stretch>
            <a:fillRect/>
          </a:stretch>
        </p:blipFill>
        <p:spPr bwMode="auto">
          <a:xfrm>
            <a:off x="0" y="0"/>
            <a:ext cx="10096500" cy="75819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Übung</a:t>
            </a:r>
            <a:r>
              <a:rPr lang="fr-FR" dirty="0" smtClean="0"/>
              <a:t> Nr.1</a:t>
            </a:r>
            <a:endParaRPr lang="fr-FR" dirty="0"/>
          </a:p>
        </p:txBody>
      </p:sp>
      <p:graphicFrame>
        <p:nvGraphicFramePr>
          <p:cNvPr id="6" name="Espace réservé du contenu 5"/>
          <p:cNvGraphicFramePr>
            <a:graphicFrameLocks noGrp="1"/>
          </p:cNvGraphicFramePr>
          <p:nvPr>
            <p:ph sz="half" idx="2"/>
          </p:nvPr>
        </p:nvGraphicFramePr>
        <p:xfrm>
          <a:off x="4648200" y="1285860"/>
          <a:ext cx="4038600" cy="4717738"/>
        </p:xfrm>
        <a:graphic>
          <a:graphicData uri="http://schemas.openxmlformats.org/drawingml/2006/table">
            <a:tbl>
              <a:tblPr firstRow="1" bandRow="1">
                <a:tableStyleId>{2D5ABB26-0587-4C30-8999-92F81FD0307C}</a:tableStyleId>
              </a:tblPr>
              <a:tblGrid>
                <a:gridCol w="2567006"/>
                <a:gridCol w="1471594"/>
              </a:tblGrid>
              <a:tr h="505135">
                <a:tc>
                  <a:txBody>
                    <a:bodyPr/>
                    <a:lstStyle/>
                    <a:p>
                      <a:r>
                        <a:rPr lang="fr-FR" dirty="0" err="1" smtClean="0">
                          <a:solidFill>
                            <a:schemeClr val="tx1"/>
                          </a:solidFill>
                        </a:rPr>
                        <a:t>Wie</a:t>
                      </a:r>
                      <a:r>
                        <a:rPr lang="fr-FR" dirty="0" smtClean="0">
                          <a:solidFill>
                            <a:schemeClr val="tx1"/>
                          </a:solidFill>
                        </a:rPr>
                        <a:t> </a:t>
                      </a:r>
                      <a:r>
                        <a:rPr lang="fr-FR" dirty="0" err="1" smtClean="0">
                          <a:solidFill>
                            <a:schemeClr val="tx1"/>
                          </a:solidFill>
                        </a:rPr>
                        <a:t>im</a:t>
                      </a:r>
                      <a:r>
                        <a:rPr lang="fr-FR" dirty="0" smtClean="0">
                          <a:solidFill>
                            <a:schemeClr val="tx1"/>
                          </a:solidFill>
                        </a:rPr>
                        <a:t> </a:t>
                      </a:r>
                      <a:r>
                        <a:rPr lang="fr-FR" dirty="0" err="1" smtClean="0">
                          <a:solidFill>
                            <a:schemeClr val="tx1"/>
                          </a:solidFill>
                        </a:rPr>
                        <a:t>Mittelalter</a:t>
                      </a:r>
                      <a:endParaRPr lang="fr-FR" dirty="0">
                        <a:solidFill>
                          <a:schemeClr val="tx1"/>
                        </a:solidFill>
                      </a:endParaRPr>
                    </a:p>
                  </a:txBody>
                  <a:tcPr>
                    <a:solidFill>
                      <a:schemeClr val="accent5">
                        <a:lumMod val="40000"/>
                        <a:lumOff val="60000"/>
                      </a:schemeClr>
                    </a:solidFill>
                  </a:tcPr>
                </a:tc>
                <a:tc>
                  <a:txBody>
                    <a:bodyPr/>
                    <a:lstStyle/>
                    <a:p>
                      <a:r>
                        <a:rPr lang="fr-FR" dirty="0" err="1" smtClean="0">
                          <a:solidFill>
                            <a:schemeClr val="tx1"/>
                          </a:solidFill>
                        </a:rPr>
                        <a:t>Neues</a:t>
                      </a:r>
                      <a:r>
                        <a:rPr lang="fr-FR" dirty="0" smtClean="0">
                          <a:solidFill>
                            <a:schemeClr val="tx1"/>
                          </a:solidFill>
                        </a:rPr>
                        <a:t> </a:t>
                      </a:r>
                      <a:r>
                        <a:rPr lang="fr-FR" dirty="0" err="1" smtClean="0">
                          <a:solidFill>
                            <a:schemeClr val="tx1"/>
                          </a:solidFill>
                        </a:rPr>
                        <a:t>Bild</a:t>
                      </a:r>
                      <a:r>
                        <a:rPr lang="fr-FR" dirty="0" smtClean="0">
                          <a:solidFill>
                            <a:schemeClr val="tx1"/>
                          </a:solidFill>
                        </a:rPr>
                        <a:t>?</a:t>
                      </a:r>
                      <a:endParaRPr lang="fr-FR" dirty="0">
                        <a:solidFill>
                          <a:schemeClr val="tx1"/>
                        </a:solidFill>
                      </a:endParaRPr>
                    </a:p>
                  </a:txBody>
                  <a:tcPr>
                    <a:solidFill>
                      <a:schemeClr val="accent5">
                        <a:lumMod val="40000"/>
                        <a:lumOff val="60000"/>
                      </a:schemeClr>
                    </a:solidFill>
                  </a:tcPr>
                </a:tc>
              </a:tr>
              <a:tr h="4212603">
                <a:tc>
                  <a:txBody>
                    <a:bodyPr/>
                    <a:lstStyle/>
                    <a:p>
                      <a:r>
                        <a:rPr lang="fr-FR" dirty="0" smtClean="0">
                          <a:solidFill>
                            <a:schemeClr val="tx1"/>
                          </a:solidFill>
                        </a:rPr>
                        <a:t>-Quelle: </a:t>
                      </a:r>
                      <a:r>
                        <a:rPr lang="fr-FR" dirty="0" err="1" smtClean="0">
                          <a:solidFill>
                            <a:schemeClr val="tx1"/>
                          </a:solidFill>
                        </a:rPr>
                        <a:t>Miniatur</a:t>
                      </a:r>
                      <a:endParaRPr lang="fr-FR" dirty="0" smtClean="0">
                        <a:solidFill>
                          <a:schemeClr val="tx1"/>
                        </a:solidFill>
                      </a:endParaRPr>
                    </a:p>
                    <a:p>
                      <a:r>
                        <a:rPr lang="fr-FR" dirty="0" smtClean="0">
                          <a:solidFill>
                            <a:schemeClr val="tx1"/>
                          </a:solidFill>
                        </a:rPr>
                        <a:t>-</a:t>
                      </a:r>
                      <a:r>
                        <a:rPr lang="fr-FR" dirty="0" err="1" smtClean="0">
                          <a:solidFill>
                            <a:schemeClr val="tx1"/>
                          </a:solidFill>
                        </a:rPr>
                        <a:t>Keine</a:t>
                      </a:r>
                      <a:r>
                        <a:rPr lang="fr-FR" dirty="0" smtClean="0">
                          <a:solidFill>
                            <a:schemeClr val="tx1"/>
                          </a:solidFill>
                        </a:rPr>
                        <a:t> </a:t>
                      </a:r>
                      <a:r>
                        <a:rPr lang="fr-FR" dirty="0" err="1" smtClean="0">
                          <a:solidFill>
                            <a:schemeClr val="tx1"/>
                          </a:solidFill>
                        </a:rPr>
                        <a:t>Perspektive</a:t>
                      </a:r>
                      <a:endParaRPr lang="fr-FR" dirty="0" smtClean="0">
                        <a:solidFill>
                          <a:schemeClr val="tx1"/>
                        </a:solidFill>
                      </a:endParaRPr>
                    </a:p>
                    <a:p>
                      <a:r>
                        <a:rPr lang="fr-FR" dirty="0" smtClean="0">
                          <a:solidFill>
                            <a:schemeClr val="tx1"/>
                          </a:solidFill>
                        </a:rPr>
                        <a:t>-die </a:t>
                      </a:r>
                      <a:r>
                        <a:rPr lang="fr-FR" dirty="0" err="1" smtClean="0">
                          <a:solidFill>
                            <a:schemeClr val="tx1"/>
                          </a:solidFill>
                        </a:rPr>
                        <a:t>Grö</a:t>
                      </a:r>
                      <a:r>
                        <a:rPr lang="el-GR" dirty="0" smtClean="0">
                          <a:solidFill>
                            <a:schemeClr val="tx1"/>
                          </a:solidFill>
                        </a:rPr>
                        <a:t>β</a:t>
                      </a:r>
                      <a:r>
                        <a:rPr lang="fr-FR" dirty="0" smtClean="0">
                          <a:solidFill>
                            <a:schemeClr val="tx1"/>
                          </a:solidFill>
                        </a:rPr>
                        <a:t>e der </a:t>
                      </a:r>
                      <a:r>
                        <a:rPr lang="fr-FR" dirty="0" err="1" smtClean="0">
                          <a:solidFill>
                            <a:schemeClr val="tx1"/>
                          </a:solidFill>
                        </a:rPr>
                        <a:t>Figuren</a:t>
                      </a:r>
                      <a:r>
                        <a:rPr lang="fr-FR" dirty="0" smtClean="0">
                          <a:solidFill>
                            <a:schemeClr val="tx1"/>
                          </a:solidFill>
                        </a:rPr>
                        <a:t>: der </a:t>
                      </a:r>
                      <a:r>
                        <a:rPr lang="fr-FR" dirty="0" err="1" smtClean="0">
                          <a:solidFill>
                            <a:schemeClr val="tx1"/>
                          </a:solidFill>
                        </a:rPr>
                        <a:t>König</a:t>
                      </a:r>
                      <a:r>
                        <a:rPr lang="fr-FR" dirty="0" smtClean="0">
                          <a:solidFill>
                            <a:schemeClr val="tx1"/>
                          </a:solidFill>
                        </a:rPr>
                        <a:t> </a:t>
                      </a:r>
                      <a:r>
                        <a:rPr lang="fr-FR" dirty="0" err="1" smtClean="0">
                          <a:solidFill>
                            <a:schemeClr val="tx1"/>
                          </a:solidFill>
                        </a:rPr>
                        <a:t>ist</a:t>
                      </a:r>
                      <a:r>
                        <a:rPr lang="fr-FR" dirty="0" smtClean="0">
                          <a:solidFill>
                            <a:schemeClr val="tx1"/>
                          </a:solidFill>
                        </a:rPr>
                        <a:t> </a:t>
                      </a:r>
                      <a:r>
                        <a:rPr lang="fr-FR" dirty="0" err="1" smtClean="0">
                          <a:solidFill>
                            <a:schemeClr val="tx1"/>
                          </a:solidFill>
                        </a:rPr>
                        <a:t>grö</a:t>
                      </a:r>
                      <a:r>
                        <a:rPr lang="el-GR" dirty="0" smtClean="0">
                          <a:solidFill>
                            <a:schemeClr val="tx1"/>
                          </a:solidFill>
                        </a:rPr>
                        <a:t>β</a:t>
                      </a:r>
                      <a:r>
                        <a:rPr lang="fr-FR" dirty="0" smtClean="0">
                          <a:solidFill>
                            <a:schemeClr val="tx1"/>
                          </a:solidFill>
                        </a:rPr>
                        <a:t>er </a:t>
                      </a:r>
                      <a:r>
                        <a:rPr lang="fr-FR" dirty="0" err="1" smtClean="0">
                          <a:solidFill>
                            <a:schemeClr val="tx1"/>
                          </a:solidFill>
                        </a:rPr>
                        <a:t>als</a:t>
                      </a:r>
                      <a:r>
                        <a:rPr lang="fr-FR" dirty="0" smtClean="0">
                          <a:solidFill>
                            <a:schemeClr val="tx1"/>
                          </a:solidFill>
                        </a:rPr>
                        <a:t> die </a:t>
                      </a:r>
                      <a:r>
                        <a:rPr lang="fr-FR" dirty="0" err="1" smtClean="0">
                          <a:solidFill>
                            <a:schemeClr val="tx1"/>
                          </a:solidFill>
                        </a:rPr>
                        <a:t>anderen</a:t>
                      </a:r>
                      <a:endParaRPr lang="fr-FR" dirty="0" smtClean="0">
                        <a:solidFill>
                          <a:schemeClr val="tx1"/>
                        </a:solidFill>
                      </a:endParaRPr>
                    </a:p>
                    <a:p>
                      <a:r>
                        <a:rPr lang="fr-FR" dirty="0" smtClean="0">
                          <a:solidFill>
                            <a:schemeClr val="tx1"/>
                          </a:solidFill>
                        </a:rPr>
                        <a:t>-die</a:t>
                      </a:r>
                      <a:r>
                        <a:rPr lang="fr-FR" baseline="0" dirty="0" smtClean="0">
                          <a:solidFill>
                            <a:schemeClr val="tx1"/>
                          </a:solidFill>
                        </a:rPr>
                        <a:t> </a:t>
                      </a:r>
                      <a:r>
                        <a:rPr lang="fr-FR" baseline="0" dirty="0" err="1" smtClean="0">
                          <a:solidFill>
                            <a:schemeClr val="tx1"/>
                          </a:solidFill>
                        </a:rPr>
                        <a:t>königliche</a:t>
                      </a:r>
                      <a:r>
                        <a:rPr lang="fr-FR" baseline="0" dirty="0" smtClean="0">
                          <a:solidFill>
                            <a:schemeClr val="tx1"/>
                          </a:solidFill>
                        </a:rPr>
                        <a:t> </a:t>
                      </a:r>
                      <a:r>
                        <a:rPr lang="fr-FR" baseline="0" dirty="0" err="1" smtClean="0">
                          <a:solidFill>
                            <a:schemeClr val="tx1"/>
                          </a:solidFill>
                        </a:rPr>
                        <a:t>Insignien</a:t>
                      </a:r>
                      <a:r>
                        <a:rPr lang="fr-FR" baseline="0" dirty="0" smtClean="0">
                          <a:solidFill>
                            <a:schemeClr val="tx1"/>
                          </a:solidFill>
                        </a:rPr>
                        <a:t>: </a:t>
                      </a:r>
                      <a:r>
                        <a:rPr lang="fr-FR" baseline="0" dirty="0" err="1" smtClean="0">
                          <a:solidFill>
                            <a:schemeClr val="tx1"/>
                          </a:solidFill>
                        </a:rPr>
                        <a:t>Krone</a:t>
                      </a:r>
                      <a:r>
                        <a:rPr lang="fr-FR" baseline="0" dirty="0" smtClean="0">
                          <a:solidFill>
                            <a:schemeClr val="tx1"/>
                          </a:solidFill>
                        </a:rPr>
                        <a:t>, </a:t>
                      </a:r>
                      <a:r>
                        <a:rPr lang="fr-FR" baseline="0" dirty="0" err="1" smtClean="0">
                          <a:solidFill>
                            <a:schemeClr val="tx1"/>
                          </a:solidFill>
                        </a:rPr>
                        <a:t>Hermelinpelz</a:t>
                      </a:r>
                      <a:r>
                        <a:rPr lang="fr-FR" baseline="0" dirty="0" smtClean="0">
                          <a:solidFill>
                            <a:schemeClr val="tx1"/>
                          </a:solidFill>
                        </a:rPr>
                        <a:t>, </a:t>
                      </a:r>
                      <a:r>
                        <a:rPr lang="fr-FR" baseline="0" dirty="0" err="1" smtClean="0">
                          <a:solidFill>
                            <a:schemeClr val="tx1"/>
                          </a:solidFill>
                        </a:rPr>
                        <a:t>Lilienblüte</a:t>
                      </a:r>
                      <a:r>
                        <a:rPr lang="fr-FR" baseline="0" dirty="0" smtClean="0">
                          <a:solidFill>
                            <a:schemeClr val="tx1"/>
                          </a:solidFill>
                        </a:rPr>
                        <a:t>= </a:t>
                      </a:r>
                      <a:r>
                        <a:rPr lang="fr-FR" baseline="0" dirty="0" err="1" smtClean="0">
                          <a:solidFill>
                            <a:schemeClr val="tx1"/>
                          </a:solidFill>
                        </a:rPr>
                        <a:t>Vorbild</a:t>
                      </a:r>
                      <a:r>
                        <a:rPr lang="fr-FR" baseline="0" dirty="0" smtClean="0">
                          <a:solidFill>
                            <a:schemeClr val="tx1"/>
                          </a:solidFill>
                        </a:rPr>
                        <a:t> Ludwig IX.</a:t>
                      </a:r>
                    </a:p>
                    <a:p>
                      <a:r>
                        <a:rPr lang="fr-FR" dirty="0" smtClean="0">
                          <a:solidFill>
                            <a:schemeClr val="tx1"/>
                          </a:solidFill>
                        </a:rPr>
                        <a:t>-Der Weise (Der Mönch) : er </a:t>
                      </a:r>
                      <a:r>
                        <a:rPr lang="fr-FR" dirty="0" err="1" smtClean="0">
                          <a:solidFill>
                            <a:schemeClr val="tx1"/>
                          </a:solidFill>
                        </a:rPr>
                        <a:t>hat</a:t>
                      </a:r>
                      <a:r>
                        <a:rPr lang="fr-FR" dirty="0" smtClean="0">
                          <a:solidFill>
                            <a:schemeClr val="tx1"/>
                          </a:solidFill>
                        </a:rPr>
                        <a:t> </a:t>
                      </a:r>
                      <a:r>
                        <a:rPr lang="fr-FR" dirty="0" err="1" smtClean="0">
                          <a:solidFill>
                            <a:schemeClr val="tx1"/>
                          </a:solidFill>
                        </a:rPr>
                        <a:t>viel</a:t>
                      </a:r>
                      <a:r>
                        <a:rPr lang="fr-FR" dirty="0" smtClean="0">
                          <a:solidFill>
                            <a:schemeClr val="tx1"/>
                          </a:solidFill>
                        </a:rPr>
                        <a:t> </a:t>
                      </a:r>
                      <a:r>
                        <a:rPr lang="fr-FR" dirty="0" err="1" smtClean="0">
                          <a:solidFill>
                            <a:schemeClr val="tx1"/>
                          </a:solidFill>
                        </a:rPr>
                        <a:t>für</a:t>
                      </a:r>
                      <a:r>
                        <a:rPr lang="fr-FR" dirty="0" smtClean="0">
                          <a:solidFill>
                            <a:schemeClr val="tx1"/>
                          </a:solidFill>
                        </a:rPr>
                        <a:t> die </a:t>
                      </a:r>
                      <a:r>
                        <a:rPr lang="fr-FR" dirty="0" err="1" smtClean="0">
                          <a:solidFill>
                            <a:schemeClr val="tx1"/>
                          </a:solidFill>
                        </a:rPr>
                        <a:t>Befestigung</a:t>
                      </a:r>
                      <a:r>
                        <a:rPr lang="fr-FR" dirty="0" smtClean="0">
                          <a:solidFill>
                            <a:schemeClr val="tx1"/>
                          </a:solidFill>
                        </a:rPr>
                        <a:t> der </a:t>
                      </a:r>
                      <a:r>
                        <a:rPr lang="fr-FR" dirty="0" err="1" smtClean="0">
                          <a:solidFill>
                            <a:schemeClr val="tx1"/>
                          </a:solidFill>
                        </a:rPr>
                        <a:t>Macht</a:t>
                      </a:r>
                      <a:r>
                        <a:rPr lang="fr-FR" dirty="0" smtClean="0">
                          <a:solidFill>
                            <a:schemeClr val="tx1"/>
                          </a:solidFill>
                        </a:rPr>
                        <a:t> </a:t>
                      </a:r>
                      <a:r>
                        <a:rPr lang="fr-FR" dirty="0" err="1" smtClean="0">
                          <a:solidFill>
                            <a:schemeClr val="tx1"/>
                          </a:solidFill>
                        </a:rPr>
                        <a:t>gemacht</a:t>
                      </a:r>
                      <a:r>
                        <a:rPr lang="fr-FR" dirty="0" smtClean="0">
                          <a:solidFill>
                            <a:schemeClr val="tx1"/>
                          </a:solidFill>
                        </a:rPr>
                        <a:t> (</a:t>
                      </a:r>
                      <a:r>
                        <a:rPr lang="fr-FR" dirty="0" err="1" smtClean="0">
                          <a:solidFill>
                            <a:schemeClr val="tx1"/>
                          </a:solidFill>
                        </a:rPr>
                        <a:t>verwaltung</a:t>
                      </a:r>
                      <a:r>
                        <a:rPr lang="fr-FR" dirty="0" smtClean="0">
                          <a:solidFill>
                            <a:schemeClr val="tx1"/>
                          </a:solidFill>
                        </a:rPr>
                        <a:t> ) </a:t>
                      </a:r>
                    </a:p>
                    <a:p>
                      <a:r>
                        <a:rPr lang="fr-FR" dirty="0" smtClean="0">
                          <a:solidFill>
                            <a:schemeClr val="tx1"/>
                          </a:solidFill>
                        </a:rPr>
                        <a:t>Er </a:t>
                      </a:r>
                      <a:r>
                        <a:rPr lang="fr-FR" dirty="0" err="1" smtClean="0">
                          <a:solidFill>
                            <a:schemeClr val="tx1"/>
                          </a:solidFill>
                        </a:rPr>
                        <a:t>war</a:t>
                      </a:r>
                      <a:r>
                        <a:rPr lang="fr-FR" dirty="0" smtClean="0">
                          <a:solidFill>
                            <a:schemeClr val="tx1"/>
                          </a:solidFill>
                        </a:rPr>
                        <a:t> </a:t>
                      </a:r>
                      <a:r>
                        <a:rPr lang="fr-FR" dirty="0" err="1" smtClean="0">
                          <a:solidFill>
                            <a:schemeClr val="tx1"/>
                          </a:solidFill>
                        </a:rPr>
                        <a:t>kein</a:t>
                      </a:r>
                      <a:r>
                        <a:rPr lang="fr-FR" dirty="0" smtClean="0">
                          <a:solidFill>
                            <a:schemeClr val="tx1"/>
                          </a:solidFill>
                        </a:rPr>
                        <a:t> </a:t>
                      </a:r>
                      <a:r>
                        <a:rPr lang="fr-FR" dirty="0" err="1" smtClean="0">
                          <a:solidFill>
                            <a:schemeClr val="tx1"/>
                          </a:solidFill>
                        </a:rPr>
                        <a:t>Held</a:t>
                      </a:r>
                      <a:r>
                        <a:rPr lang="fr-FR" dirty="0" smtClean="0">
                          <a:solidFill>
                            <a:schemeClr val="tx1"/>
                          </a:solidFill>
                        </a:rPr>
                        <a:t>,</a:t>
                      </a:r>
                      <a:r>
                        <a:rPr lang="fr-FR" baseline="0" dirty="0" smtClean="0">
                          <a:solidFill>
                            <a:schemeClr val="tx1"/>
                          </a:solidFill>
                        </a:rPr>
                        <a:t> der </a:t>
                      </a:r>
                      <a:r>
                        <a:rPr lang="fr-FR" baseline="0" dirty="0" err="1" smtClean="0">
                          <a:solidFill>
                            <a:schemeClr val="tx1"/>
                          </a:solidFill>
                        </a:rPr>
                        <a:t>eine</a:t>
                      </a:r>
                      <a:r>
                        <a:rPr lang="fr-FR" baseline="0" dirty="0" smtClean="0">
                          <a:solidFill>
                            <a:schemeClr val="tx1"/>
                          </a:solidFill>
                        </a:rPr>
                        <a:t> </a:t>
                      </a:r>
                      <a:r>
                        <a:rPr lang="fr-FR" baseline="0" dirty="0" err="1" smtClean="0">
                          <a:solidFill>
                            <a:schemeClr val="tx1"/>
                          </a:solidFill>
                        </a:rPr>
                        <a:t>Armee</a:t>
                      </a:r>
                      <a:r>
                        <a:rPr lang="fr-FR" baseline="0" dirty="0" smtClean="0">
                          <a:solidFill>
                            <a:schemeClr val="tx1"/>
                          </a:solidFill>
                        </a:rPr>
                        <a:t> </a:t>
                      </a:r>
                      <a:r>
                        <a:rPr lang="fr-FR" baseline="0" dirty="0" err="1" smtClean="0">
                          <a:solidFill>
                            <a:schemeClr val="tx1"/>
                          </a:solidFill>
                        </a:rPr>
                        <a:t>führt</a:t>
                      </a:r>
                      <a:r>
                        <a:rPr lang="fr-FR" baseline="0" dirty="0" smtClean="0">
                          <a:solidFill>
                            <a:schemeClr val="tx1"/>
                          </a:solidFill>
                        </a:rPr>
                        <a:t>.</a:t>
                      </a:r>
                      <a:endParaRPr lang="fr-FR" dirty="0">
                        <a:solidFill>
                          <a:schemeClr val="tx1"/>
                        </a:solidFill>
                      </a:endParaRPr>
                    </a:p>
                  </a:txBody>
                  <a:tcPr>
                    <a:solidFill>
                      <a:schemeClr val="accent5">
                        <a:lumMod val="40000"/>
                        <a:lumOff val="60000"/>
                      </a:schemeClr>
                    </a:solidFill>
                  </a:tcPr>
                </a:tc>
                <a:tc>
                  <a:txBody>
                    <a:bodyPr/>
                    <a:lstStyle/>
                    <a:p>
                      <a:r>
                        <a:rPr lang="fr-FR" dirty="0" smtClean="0">
                          <a:solidFill>
                            <a:schemeClr val="tx1"/>
                          </a:solidFill>
                        </a:rPr>
                        <a:t>-</a:t>
                      </a:r>
                      <a:r>
                        <a:rPr lang="fr-FR" dirty="0" err="1" smtClean="0">
                          <a:solidFill>
                            <a:schemeClr val="tx1"/>
                          </a:solidFill>
                        </a:rPr>
                        <a:t>Darstellung</a:t>
                      </a:r>
                      <a:r>
                        <a:rPr lang="fr-FR" dirty="0" smtClean="0">
                          <a:solidFill>
                            <a:schemeClr val="tx1"/>
                          </a:solidFill>
                        </a:rPr>
                        <a:t> der </a:t>
                      </a:r>
                      <a:r>
                        <a:rPr lang="fr-FR" dirty="0" err="1" smtClean="0">
                          <a:solidFill>
                            <a:schemeClr val="tx1"/>
                          </a:solidFill>
                        </a:rPr>
                        <a:t>Familie</a:t>
                      </a:r>
                      <a:r>
                        <a:rPr lang="fr-FR" dirty="0" smtClean="0">
                          <a:solidFill>
                            <a:schemeClr val="tx1"/>
                          </a:solidFill>
                        </a:rPr>
                        <a:t>?</a:t>
                      </a:r>
                      <a:endParaRPr lang="fr-FR" dirty="0">
                        <a:solidFill>
                          <a:schemeClr val="tx1"/>
                        </a:solidFill>
                      </a:endParaRPr>
                    </a:p>
                  </a:txBody>
                  <a:tcPr>
                    <a:solidFill>
                      <a:schemeClr val="accent5">
                        <a:lumMod val="40000"/>
                        <a:lumOff val="60000"/>
                      </a:schemeClr>
                    </a:solidFill>
                  </a:tcPr>
                </a:tc>
              </a:tr>
            </a:tbl>
          </a:graphicData>
        </a:graphic>
      </p:graphicFrame>
      <p:pic>
        <p:nvPicPr>
          <p:cNvPr id="5" name="Espace réservé du contenu 6" descr="IMG.jpg"/>
          <p:cNvPicPr>
            <a:picLocks noGrp="1" noChangeAspect="1"/>
          </p:cNvPicPr>
          <p:nvPr>
            <p:ph sz="half" idx="1"/>
          </p:nvPr>
        </p:nvPicPr>
        <p:blipFill>
          <a:blip r:embed="rId2" cstate="print"/>
          <a:stretch>
            <a:fillRect/>
          </a:stretch>
        </p:blipFill>
        <p:spPr>
          <a:xfrm>
            <a:off x="457200" y="1779479"/>
            <a:ext cx="4038600" cy="4167404"/>
          </a:xfrm>
        </p:spPr>
      </p:pic>
      <p:sp>
        <p:nvSpPr>
          <p:cNvPr id="7" name="ZoneTexte 6"/>
          <p:cNvSpPr txBox="1"/>
          <p:nvPr/>
        </p:nvSpPr>
        <p:spPr>
          <a:xfrm>
            <a:off x="571472" y="5929330"/>
            <a:ext cx="4000528" cy="646331"/>
          </a:xfrm>
          <a:prstGeom prst="rect">
            <a:avLst/>
          </a:prstGeom>
          <a:noFill/>
        </p:spPr>
        <p:txBody>
          <a:bodyPr wrap="square" rtlCol="0">
            <a:spAutoFit/>
          </a:bodyPr>
          <a:lstStyle/>
          <a:p>
            <a:r>
              <a:rPr lang="fr-FR" dirty="0" smtClean="0"/>
              <a:t>Charles V (1338-1380) dit le Sage, Jeanne de Bourbon et 4 de leurs enfants</a:t>
            </a:r>
            <a:endParaRPr lang="fr-FR" dirty="0"/>
          </a:p>
        </p:txBody>
      </p: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10106025" cy="70485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10106025" cy="75819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10163175" cy="763905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10182225" cy="76581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0" y="0"/>
            <a:ext cx="10182225" cy="76581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0" y="0"/>
            <a:ext cx="10096500" cy="75438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0" y="0"/>
            <a:ext cx="10182225" cy="765810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10125075" cy="7600950"/>
          </a:xfrm>
          <a:prstGeom prst="rect">
            <a:avLst/>
          </a:prstGeom>
          <a:noFill/>
          <a:ln w="9525">
            <a:noFill/>
            <a:miter lim="800000"/>
            <a:headEnd/>
            <a:tailEnd/>
          </a:ln>
        </p:spPr>
      </p:pic>
    </p:spTree>
  </p:cSld>
  <p:clrMapOvr>
    <a:masterClrMapping/>
  </p:clrMapOvr>
  <p:transition spd="med" advTm="45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ZoneTexte 4"/>
          <p:cNvSpPr txBox="1"/>
          <p:nvPr/>
        </p:nvSpPr>
        <p:spPr>
          <a:xfrm>
            <a:off x="785786" y="642918"/>
            <a:ext cx="2643206" cy="5632311"/>
          </a:xfrm>
          <a:prstGeom prst="rect">
            <a:avLst/>
          </a:prstGeom>
          <a:noFill/>
        </p:spPr>
        <p:txBody>
          <a:bodyPr wrap="square" rtlCol="0">
            <a:spAutoFit/>
          </a:bodyPr>
          <a:lstStyle/>
          <a:p>
            <a:r>
              <a:rPr lang="fr-FR" dirty="0" smtClean="0"/>
              <a:t>Die </a:t>
            </a:r>
            <a:r>
              <a:rPr lang="fr-FR" dirty="0" err="1" smtClean="0"/>
              <a:t>Lilieblüte</a:t>
            </a:r>
            <a:endParaRPr lang="fr-FR" dirty="0" smtClean="0"/>
          </a:p>
          <a:p>
            <a:r>
              <a:rPr lang="de-DE" dirty="0" smtClean="0"/>
              <a:t>Die Krone</a:t>
            </a:r>
            <a:endParaRPr lang="fr-FR" dirty="0" smtClean="0"/>
          </a:p>
          <a:p>
            <a:r>
              <a:rPr lang="de-DE" dirty="0" smtClean="0"/>
              <a:t>Der Thron</a:t>
            </a:r>
            <a:endParaRPr lang="fr-FR" dirty="0" smtClean="0"/>
          </a:p>
          <a:p>
            <a:r>
              <a:rPr lang="de-DE" dirty="0" smtClean="0"/>
              <a:t>Die Hermelinfutter</a:t>
            </a:r>
            <a:endParaRPr lang="fr-FR" dirty="0" smtClean="0"/>
          </a:p>
          <a:p>
            <a:r>
              <a:rPr lang="de-DE" dirty="0" smtClean="0"/>
              <a:t>Der Mönch</a:t>
            </a:r>
            <a:endParaRPr lang="fr-FR" dirty="0" smtClean="0"/>
          </a:p>
          <a:p>
            <a:r>
              <a:rPr lang="de-DE" dirty="0" smtClean="0"/>
              <a:t> Das Gesicht</a:t>
            </a:r>
            <a:endParaRPr lang="fr-FR" dirty="0" smtClean="0"/>
          </a:p>
          <a:p>
            <a:r>
              <a:rPr lang="de-DE" dirty="0" smtClean="0"/>
              <a:t>Das Palast</a:t>
            </a:r>
            <a:endParaRPr lang="fr-FR" dirty="0" smtClean="0"/>
          </a:p>
          <a:p>
            <a:r>
              <a:rPr lang="de-DE" dirty="0" smtClean="0"/>
              <a:t>Prachtvoll </a:t>
            </a:r>
            <a:endParaRPr lang="fr-FR" dirty="0" smtClean="0"/>
          </a:p>
          <a:p>
            <a:r>
              <a:rPr lang="de-DE" dirty="0" smtClean="0"/>
              <a:t>Erhabenheit</a:t>
            </a:r>
            <a:endParaRPr lang="fr-FR" dirty="0" smtClean="0"/>
          </a:p>
          <a:p>
            <a:r>
              <a:rPr lang="de-DE" dirty="0" smtClean="0"/>
              <a:t>Die Wappen</a:t>
            </a:r>
            <a:endParaRPr lang="fr-FR" dirty="0" smtClean="0"/>
          </a:p>
          <a:p>
            <a:r>
              <a:rPr lang="de-DE" dirty="0" smtClean="0"/>
              <a:t>Der Profil</a:t>
            </a:r>
            <a:endParaRPr lang="fr-FR" dirty="0" smtClean="0"/>
          </a:p>
          <a:p>
            <a:r>
              <a:rPr lang="de-DE" dirty="0" smtClean="0"/>
              <a:t>Das Zepter</a:t>
            </a:r>
            <a:endParaRPr lang="fr-FR" dirty="0" smtClean="0"/>
          </a:p>
          <a:p>
            <a:r>
              <a:rPr lang="de-DE" dirty="0" smtClean="0"/>
              <a:t>Der Adler</a:t>
            </a:r>
            <a:endParaRPr lang="fr-FR" dirty="0" smtClean="0"/>
          </a:p>
          <a:p>
            <a:r>
              <a:rPr lang="de-DE" dirty="0" smtClean="0"/>
              <a:t>Das Porträt (-s, -s) das Bildnis (-es, -e) </a:t>
            </a:r>
            <a:endParaRPr lang="fr-FR" dirty="0" smtClean="0"/>
          </a:p>
          <a:p>
            <a:r>
              <a:rPr lang="de-DE" dirty="0" smtClean="0"/>
              <a:t>Im Vordergrund</a:t>
            </a:r>
            <a:endParaRPr lang="fr-FR" dirty="0" smtClean="0"/>
          </a:p>
          <a:p>
            <a:r>
              <a:rPr lang="de-DE" dirty="0" smtClean="0"/>
              <a:t>Im Mittelgrund</a:t>
            </a:r>
            <a:endParaRPr lang="fr-FR" dirty="0" smtClean="0"/>
          </a:p>
          <a:p>
            <a:r>
              <a:rPr lang="de-DE" dirty="0" smtClean="0"/>
              <a:t>Im Hintergrund</a:t>
            </a:r>
            <a:endParaRPr lang="fr-FR" dirty="0" smtClean="0"/>
          </a:p>
          <a:p>
            <a:r>
              <a:rPr lang="de-DE" dirty="0" smtClean="0"/>
              <a:t>Apfelgranate</a:t>
            </a:r>
            <a:endParaRPr lang="fr-FR" dirty="0" smtClean="0"/>
          </a:p>
          <a:p>
            <a:endParaRPr lang="fr-FR" dirty="0"/>
          </a:p>
        </p:txBody>
      </p:sp>
      <p:sp>
        <p:nvSpPr>
          <p:cNvPr id="10" name="ZoneTexte 9"/>
          <p:cNvSpPr txBox="1"/>
          <p:nvPr/>
        </p:nvSpPr>
        <p:spPr>
          <a:xfrm>
            <a:off x="3143240" y="500042"/>
            <a:ext cx="5429288" cy="923330"/>
          </a:xfrm>
          <a:prstGeom prst="rect">
            <a:avLst/>
          </a:prstGeom>
          <a:noFill/>
        </p:spPr>
        <p:txBody>
          <a:bodyPr wrap="square" rtlCol="0">
            <a:spAutoFit/>
          </a:bodyPr>
          <a:lstStyle/>
          <a:p>
            <a:r>
              <a:rPr lang="de-DE" u="sng" dirty="0" smtClean="0"/>
              <a:t>Benutze den gegebenen Wortschatz um die Quellen zu beschreiben!</a:t>
            </a:r>
            <a:endParaRPr lang="fr-FR" dirty="0" smtClean="0"/>
          </a:p>
          <a:p>
            <a:endParaRPr lang="fr-FR" dirty="0"/>
          </a:p>
        </p:txBody>
      </p:sp>
      <p:sp>
        <p:nvSpPr>
          <p:cNvPr id="11" name="ZoneTexte 10"/>
          <p:cNvSpPr txBox="1"/>
          <p:nvPr/>
        </p:nvSpPr>
        <p:spPr>
          <a:xfrm>
            <a:off x="3857620" y="1928802"/>
            <a:ext cx="4500594" cy="1200329"/>
          </a:xfrm>
          <a:prstGeom prst="rect">
            <a:avLst/>
          </a:prstGeom>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dirty="0" smtClean="0"/>
              <a:t>Die </a:t>
            </a:r>
            <a:r>
              <a:rPr lang="fr-FR" dirty="0" err="1" smtClean="0"/>
              <a:t>königliche</a:t>
            </a:r>
            <a:r>
              <a:rPr lang="fr-FR" dirty="0" smtClean="0"/>
              <a:t> </a:t>
            </a:r>
            <a:r>
              <a:rPr lang="fr-FR" dirty="0" err="1" smtClean="0"/>
              <a:t>Familie</a:t>
            </a:r>
            <a:r>
              <a:rPr lang="fr-FR" dirty="0" smtClean="0"/>
              <a:t> </a:t>
            </a:r>
            <a:r>
              <a:rPr lang="fr-FR" dirty="0" err="1" smtClean="0"/>
              <a:t>ist</a:t>
            </a:r>
            <a:r>
              <a:rPr lang="fr-FR" dirty="0" smtClean="0"/>
              <a:t> </a:t>
            </a:r>
            <a:r>
              <a:rPr lang="fr-FR" dirty="0" err="1" smtClean="0"/>
              <a:t>wie</a:t>
            </a:r>
            <a:r>
              <a:rPr lang="fr-FR" dirty="0" smtClean="0"/>
              <a:t> </a:t>
            </a:r>
            <a:r>
              <a:rPr lang="fr-FR" dirty="0" err="1" smtClean="0"/>
              <a:t>im</a:t>
            </a:r>
            <a:r>
              <a:rPr lang="fr-FR" dirty="0" smtClean="0"/>
              <a:t> </a:t>
            </a:r>
            <a:r>
              <a:rPr lang="fr-FR" dirty="0" err="1" smtClean="0"/>
              <a:t>Mittalter</a:t>
            </a:r>
            <a:r>
              <a:rPr lang="fr-FR" dirty="0" smtClean="0"/>
              <a:t> </a:t>
            </a:r>
            <a:r>
              <a:rPr lang="fr-FR" dirty="0" err="1" smtClean="0"/>
              <a:t>dargstellt</a:t>
            </a:r>
            <a:r>
              <a:rPr lang="fr-FR" dirty="0" smtClean="0"/>
              <a:t>: der </a:t>
            </a:r>
            <a:r>
              <a:rPr lang="fr-FR" dirty="0" err="1" smtClean="0"/>
              <a:t>König</a:t>
            </a:r>
            <a:r>
              <a:rPr lang="fr-FR" dirty="0" smtClean="0"/>
              <a:t> Karl V. </a:t>
            </a:r>
            <a:r>
              <a:rPr lang="fr-FR" dirty="0" err="1" smtClean="0"/>
              <a:t>und</a:t>
            </a:r>
            <a:r>
              <a:rPr lang="fr-FR" dirty="0" smtClean="0"/>
              <a:t> die </a:t>
            </a:r>
            <a:r>
              <a:rPr lang="fr-FR" dirty="0" err="1" smtClean="0"/>
              <a:t>Königin</a:t>
            </a:r>
            <a:r>
              <a:rPr lang="fr-FR" dirty="0" smtClean="0"/>
              <a:t> </a:t>
            </a:r>
            <a:r>
              <a:rPr lang="fr-FR" dirty="0" err="1" smtClean="0"/>
              <a:t>sind</a:t>
            </a:r>
            <a:r>
              <a:rPr lang="fr-FR" dirty="0" smtClean="0"/>
              <a:t> </a:t>
            </a:r>
            <a:r>
              <a:rPr lang="fr-FR" dirty="0" err="1" smtClean="0"/>
              <a:t>grösser</a:t>
            </a:r>
            <a:r>
              <a:rPr lang="fr-FR" dirty="0" smtClean="0"/>
              <a:t> </a:t>
            </a:r>
            <a:r>
              <a:rPr lang="fr-FR" dirty="0" err="1" smtClean="0"/>
              <a:t>als</a:t>
            </a:r>
            <a:r>
              <a:rPr lang="fr-FR" dirty="0" smtClean="0"/>
              <a:t> die </a:t>
            </a:r>
            <a:r>
              <a:rPr lang="fr-FR" dirty="0" err="1" smtClean="0"/>
              <a:t>anderen</a:t>
            </a:r>
            <a:r>
              <a:rPr lang="fr-FR" dirty="0" smtClean="0"/>
              <a:t> </a:t>
            </a:r>
            <a:r>
              <a:rPr lang="fr-FR" dirty="0" err="1" smtClean="0"/>
              <a:t>Personnen</a:t>
            </a:r>
            <a:r>
              <a:rPr lang="fr-FR" dirty="0" smtClean="0"/>
              <a:t>, </a:t>
            </a:r>
            <a:r>
              <a:rPr lang="fr-FR" dirty="0" err="1" smtClean="0"/>
              <a:t>auch</a:t>
            </a:r>
            <a:r>
              <a:rPr lang="fr-FR" dirty="0" smtClean="0"/>
              <a:t> </a:t>
            </a:r>
            <a:r>
              <a:rPr lang="fr-FR" dirty="0" err="1" smtClean="0"/>
              <a:t>wenn</a:t>
            </a:r>
            <a:r>
              <a:rPr lang="fr-FR" dirty="0" smtClean="0"/>
              <a:t> </a:t>
            </a:r>
            <a:r>
              <a:rPr lang="fr-FR" dirty="0" err="1" smtClean="0"/>
              <a:t>sie</a:t>
            </a:r>
            <a:r>
              <a:rPr lang="fr-FR" dirty="0" smtClean="0"/>
              <a:t> </a:t>
            </a:r>
            <a:r>
              <a:rPr lang="fr-FR" dirty="0" err="1" smtClean="0"/>
              <a:t>keine</a:t>
            </a:r>
            <a:r>
              <a:rPr lang="fr-FR" dirty="0" smtClean="0"/>
              <a:t> </a:t>
            </a:r>
            <a:r>
              <a:rPr lang="fr-FR" dirty="0" err="1" smtClean="0"/>
              <a:t>Kinder</a:t>
            </a:r>
            <a:r>
              <a:rPr lang="fr-FR" dirty="0" smtClean="0"/>
              <a:t> </a:t>
            </a:r>
            <a:r>
              <a:rPr lang="fr-FR" dirty="0" err="1" smtClean="0"/>
              <a:t>sind</a:t>
            </a:r>
            <a:r>
              <a:rPr lang="fr-FR" dirty="0" smtClean="0"/>
              <a:t>. </a:t>
            </a:r>
            <a:endParaRPr lang="fr-FR" dirty="0"/>
          </a:p>
        </p:txBody>
      </p: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Quelle B</a:t>
            </a:r>
            <a:endParaRPr lang="fr-FR" dirty="0"/>
          </a:p>
        </p:txBody>
      </p:sp>
      <p:graphicFrame>
        <p:nvGraphicFramePr>
          <p:cNvPr id="6" name="Espace réservé du contenu 5"/>
          <p:cNvGraphicFramePr>
            <a:graphicFrameLocks noGrp="1"/>
          </p:cNvGraphicFramePr>
          <p:nvPr>
            <p:ph sz="half" idx="2"/>
          </p:nvPr>
        </p:nvGraphicFramePr>
        <p:xfrm>
          <a:off x="4648200" y="1600200"/>
          <a:ext cx="4038600" cy="3471874"/>
        </p:xfrm>
        <a:graphic>
          <a:graphicData uri="http://schemas.openxmlformats.org/drawingml/2006/table">
            <a:tbl>
              <a:tblPr firstRow="1" bandRow="1">
                <a:tableStyleId>{5C22544A-7EE6-4342-B048-85BDC9FD1C3A}</a:tableStyleId>
              </a:tblPr>
              <a:tblGrid>
                <a:gridCol w="2019300"/>
                <a:gridCol w="2019300"/>
              </a:tblGrid>
              <a:tr h="370840">
                <a:tc>
                  <a:txBody>
                    <a:bodyPr/>
                    <a:lstStyle/>
                    <a:p>
                      <a:r>
                        <a:rPr lang="fr-FR" dirty="0" err="1" smtClean="0"/>
                        <a:t>Wie</a:t>
                      </a:r>
                      <a:r>
                        <a:rPr lang="fr-FR" dirty="0" smtClean="0"/>
                        <a:t> </a:t>
                      </a:r>
                      <a:r>
                        <a:rPr lang="fr-FR" dirty="0" err="1" smtClean="0"/>
                        <a:t>im</a:t>
                      </a:r>
                      <a:r>
                        <a:rPr lang="fr-FR" dirty="0" smtClean="0"/>
                        <a:t> </a:t>
                      </a:r>
                      <a:r>
                        <a:rPr lang="fr-FR" dirty="0" err="1" smtClean="0"/>
                        <a:t>Mittelalter</a:t>
                      </a:r>
                      <a:endParaRPr lang="fr-FR" dirty="0"/>
                    </a:p>
                  </a:txBody>
                  <a:tcPr/>
                </a:tc>
                <a:tc>
                  <a:txBody>
                    <a:bodyPr/>
                    <a:lstStyle/>
                    <a:p>
                      <a:r>
                        <a:rPr lang="fr-FR" dirty="0" err="1" smtClean="0"/>
                        <a:t>Neues</a:t>
                      </a:r>
                      <a:r>
                        <a:rPr lang="fr-FR" dirty="0" smtClean="0"/>
                        <a:t> </a:t>
                      </a:r>
                      <a:r>
                        <a:rPr lang="fr-FR" dirty="0" err="1" smtClean="0"/>
                        <a:t>Bild</a:t>
                      </a:r>
                      <a:endParaRPr lang="fr-FR" dirty="0"/>
                    </a:p>
                  </a:txBody>
                  <a:tcPr/>
                </a:tc>
              </a:tr>
              <a:tr h="3101034">
                <a:tc>
                  <a:txBody>
                    <a:bodyPr/>
                    <a:lstStyle/>
                    <a:p>
                      <a:r>
                        <a:rPr lang="fr-FR" dirty="0" smtClean="0"/>
                        <a:t>Die </a:t>
                      </a:r>
                      <a:r>
                        <a:rPr lang="fr-FR" dirty="0" err="1" smtClean="0"/>
                        <a:t>Familie</a:t>
                      </a:r>
                      <a:r>
                        <a:rPr lang="fr-FR" dirty="0" smtClean="0"/>
                        <a:t> </a:t>
                      </a:r>
                      <a:r>
                        <a:rPr lang="fr-FR" dirty="0" err="1" smtClean="0"/>
                        <a:t>ist</a:t>
                      </a:r>
                      <a:r>
                        <a:rPr lang="fr-FR" dirty="0" smtClean="0"/>
                        <a:t> </a:t>
                      </a:r>
                      <a:r>
                        <a:rPr lang="fr-FR" dirty="0" err="1" smtClean="0"/>
                        <a:t>wieder</a:t>
                      </a:r>
                      <a:r>
                        <a:rPr lang="fr-FR" dirty="0" smtClean="0"/>
                        <a:t> </a:t>
                      </a:r>
                      <a:r>
                        <a:rPr lang="fr-FR" dirty="0" err="1" smtClean="0"/>
                        <a:t>dargestellt</a:t>
                      </a:r>
                      <a:r>
                        <a:rPr lang="fr-FR" dirty="0" smtClean="0"/>
                        <a:t>,</a:t>
                      </a:r>
                      <a:r>
                        <a:rPr lang="fr-FR" baseline="0" dirty="0" smtClean="0"/>
                        <a:t> aber Maria </a:t>
                      </a:r>
                      <a:r>
                        <a:rPr lang="fr-FR" baseline="0" dirty="0" err="1" smtClean="0"/>
                        <a:t>von</a:t>
                      </a:r>
                      <a:r>
                        <a:rPr lang="fr-FR" baseline="0" dirty="0" smtClean="0"/>
                        <a:t> </a:t>
                      </a:r>
                      <a:r>
                        <a:rPr lang="fr-FR" baseline="0" dirty="0" err="1" smtClean="0"/>
                        <a:t>Burgund</a:t>
                      </a:r>
                      <a:r>
                        <a:rPr lang="fr-FR" baseline="0" dirty="0" smtClean="0"/>
                        <a:t> </a:t>
                      </a:r>
                      <a:r>
                        <a:rPr lang="fr-FR" baseline="0" dirty="0" err="1" smtClean="0"/>
                        <a:t>ist</a:t>
                      </a:r>
                      <a:r>
                        <a:rPr lang="fr-FR" baseline="0" dirty="0" smtClean="0"/>
                        <a:t> </a:t>
                      </a:r>
                      <a:r>
                        <a:rPr lang="fr-FR" baseline="0" dirty="0" err="1" smtClean="0"/>
                        <a:t>schon</a:t>
                      </a:r>
                      <a:r>
                        <a:rPr lang="fr-FR" baseline="0" dirty="0" smtClean="0"/>
                        <a:t> </a:t>
                      </a:r>
                      <a:r>
                        <a:rPr lang="fr-FR" baseline="0" dirty="0" err="1" smtClean="0"/>
                        <a:t>längst</a:t>
                      </a:r>
                      <a:r>
                        <a:rPr lang="fr-FR" baseline="0" dirty="0" smtClean="0"/>
                        <a:t> </a:t>
                      </a:r>
                      <a:r>
                        <a:rPr lang="fr-FR" baseline="0" dirty="0" err="1" smtClean="0"/>
                        <a:t>tod</a:t>
                      </a:r>
                      <a:r>
                        <a:rPr lang="fr-FR" baseline="0" dirty="0" smtClean="0"/>
                        <a:t> (1482). Der </a:t>
                      </a:r>
                      <a:r>
                        <a:rPr lang="fr-FR" baseline="0" dirty="0" err="1" smtClean="0"/>
                        <a:t>Sohn</a:t>
                      </a:r>
                      <a:r>
                        <a:rPr lang="fr-FR" baseline="0" dirty="0" smtClean="0"/>
                        <a:t> Philip der </a:t>
                      </a:r>
                      <a:r>
                        <a:rPr lang="fr-FR" baseline="0" dirty="0" err="1" smtClean="0"/>
                        <a:t>Schöne</a:t>
                      </a:r>
                      <a:r>
                        <a:rPr lang="fr-FR" baseline="0" dirty="0" smtClean="0"/>
                        <a:t>.</a:t>
                      </a:r>
                      <a:endParaRPr lang="fr-FR" dirty="0"/>
                    </a:p>
                  </a:txBody>
                  <a:tcPr/>
                </a:tc>
                <a:tc>
                  <a:txBody>
                    <a:bodyPr/>
                    <a:lstStyle/>
                    <a:p>
                      <a:r>
                        <a:rPr lang="fr-FR" dirty="0" smtClean="0"/>
                        <a:t>-</a:t>
                      </a:r>
                      <a:r>
                        <a:rPr lang="fr-FR" dirty="0" err="1" smtClean="0"/>
                        <a:t>Das</a:t>
                      </a:r>
                      <a:r>
                        <a:rPr lang="fr-FR" baseline="0" dirty="0" smtClean="0"/>
                        <a:t> </a:t>
                      </a:r>
                      <a:r>
                        <a:rPr lang="fr-FR" baseline="0" dirty="0" err="1" smtClean="0"/>
                        <a:t>gesicht</a:t>
                      </a:r>
                      <a:r>
                        <a:rPr lang="fr-FR" baseline="0" dirty="0" smtClean="0"/>
                        <a:t> des </a:t>
                      </a:r>
                      <a:r>
                        <a:rPr lang="fr-FR" baseline="0" dirty="0" err="1" smtClean="0"/>
                        <a:t>königs</a:t>
                      </a:r>
                      <a:r>
                        <a:rPr lang="fr-FR" baseline="0" dirty="0" smtClean="0"/>
                        <a:t> </a:t>
                      </a:r>
                      <a:r>
                        <a:rPr lang="fr-FR" baseline="0" dirty="0" err="1" smtClean="0"/>
                        <a:t>und</a:t>
                      </a:r>
                      <a:r>
                        <a:rPr lang="fr-FR" baseline="0" dirty="0" smtClean="0"/>
                        <a:t> </a:t>
                      </a:r>
                      <a:r>
                        <a:rPr lang="fr-FR" baseline="0" dirty="0" err="1" smtClean="0"/>
                        <a:t>von</a:t>
                      </a:r>
                      <a:r>
                        <a:rPr lang="fr-FR" baseline="0" dirty="0" smtClean="0"/>
                        <a:t> </a:t>
                      </a:r>
                      <a:r>
                        <a:rPr lang="fr-FR" baseline="0" dirty="0" err="1" smtClean="0"/>
                        <a:t>jedem</a:t>
                      </a:r>
                      <a:r>
                        <a:rPr lang="fr-FR" baseline="0" dirty="0" smtClean="0"/>
                        <a:t> </a:t>
                      </a:r>
                      <a:r>
                        <a:rPr lang="fr-FR" baseline="0" dirty="0" err="1" smtClean="0"/>
                        <a:t>Mitglied</a:t>
                      </a:r>
                      <a:r>
                        <a:rPr lang="fr-FR" baseline="0" dirty="0" smtClean="0"/>
                        <a:t> der </a:t>
                      </a:r>
                      <a:r>
                        <a:rPr lang="fr-FR" baseline="0" dirty="0" err="1" smtClean="0"/>
                        <a:t>Familie</a:t>
                      </a:r>
                      <a:r>
                        <a:rPr lang="fr-FR" baseline="0" dirty="0" smtClean="0"/>
                        <a:t> </a:t>
                      </a:r>
                      <a:r>
                        <a:rPr lang="fr-FR" baseline="0" dirty="0" err="1" smtClean="0"/>
                        <a:t>ist</a:t>
                      </a:r>
                      <a:r>
                        <a:rPr lang="fr-FR" baseline="0" dirty="0" smtClean="0"/>
                        <a:t> </a:t>
                      </a:r>
                      <a:r>
                        <a:rPr lang="fr-FR" baseline="0" dirty="0" err="1" smtClean="0"/>
                        <a:t>erkennbar</a:t>
                      </a:r>
                      <a:r>
                        <a:rPr lang="fr-FR" baseline="0" dirty="0" smtClean="0"/>
                        <a:t>. </a:t>
                      </a:r>
                    </a:p>
                    <a:p>
                      <a:r>
                        <a:rPr lang="fr-FR" dirty="0" smtClean="0"/>
                        <a:t>- Die </a:t>
                      </a:r>
                      <a:r>
                        <a:rPr lang="fr-FR" dirty="0" err="1" smtClean="0"/>
                        <a:t>königliche</a:t>
                      </a:r>
                      <a:r>
                        <a:rPr lang="fr-FR" dirty="0" smtClean="0"/>
                        <a:t> </a:t>
                      </a:r>
                      <a:r>
                        <a:rPr lang="fr-FR" dirty="0" err="1" smtClean="0"/>
                        <a:t>Insignien</a:t>
                      </a:r>
                      <a:r>
                        <a:rPr lang="fr-FR" dirty="0" smtClean="0"/>
                        <a:t> </a:t>
                      </a:r>
                      <a:r>
                        <a:rPr lang="fr-FR" dirty="0" err="1" smtClean="0"/>
                        <a:t>sind</a:t>
                      </a:r>
                      <a:r>
                        <a:rPr lang="fr-FR" dirty="0" smtClean="0"/>
                        <a:t> </a:t>
                      </a:r>
                      <a:r>
                        <a:rPr lang="fr-FR" dirty="0" err="1" smtClean="0"/>
                        <a:t>diskret</a:t>
                      </a:r>
                      <a:r>
                        <a:rPr lang="fr-FR" dirty="0" smtClean="0"/>
                        <a:t> </a:t>
                      </a:r>
                      <a:r>
                        <a:rPr lang="fr-FR" dirty="0" err="1" smtClean="0"/>
                        <a:t>dargestellt</a:t>
                      </a:r>
                      <a:endParaRPr lang="fr-FR" dirty="0"/>
                    </a:p>
                  </a:txBody>
                  <a:tcPr/>
                </a:tc>
              </a:tr>
            </a:tbl>
          </a:graphicData>
        </a:graphic>
      </p:graphicFrame>
      <p:pic>
        <p:nvPicPr>
          <p:cNvPr id="5" name="Espace réservé du contenu 5" descr="IMG.jpg"/>
          <p:cNvPicPr>
            <a:picLocks noGrp="1" noChangeAspect="1"/>
          </p:cNvPicPr>
          <p:nvPr>
            <p:ph sz="half" idx="1"/>
          </p:nvPr>
        </p:nvPicPr>
        <p:blipFill>
          <a:blip r:embed="rId2" cstate="print"/>
          <a:stretch>
            <a:fillRect/>
          </a:stretch>
        </p:blipFill>
        <p:spPr>
          <a:xfrm>
            <a:off x="568862" y="1600200"/>
            <a:ext cx="3815275" cy="4525963"/>
          </a:xfrm>
        </p:spPr>
      </p:pic>
      <p:graphicFrame>
        <p:nvGraphicFramePr>
          <p:cNvPr id="8" name="Tableau 7"/>
          <p:cNvGraphicFramePr>
            <a:graphicFrameLocks noGrp="1"/>
          </p:cNvGraphicFramePr>
          <p:nvPr/>
        </p:nvGraphicFramePr>
        <p:xfrm>
          <a:off x="2857488" y="4857760"/>
          <a:ext cx="3786214" cy="1690149"/>
        </p:xfrm>
        <a:graphic>
          <a:graphicData uri="http://schemas.openxmlformats.org/drawingml/2006/table">
            <a:tbl>
              <a:tblPr/>
              <a:tblGrid>
                <a:gridCol w="3786214"/>
              </a:tblGrid>
              <a:tr h="592869">
                <a:tc>
                  <a:txBody>
                    <a:bodyPr/>
                    <a:lstStyle/>
                    <a:p>
                      <a:r>
                        <a:rPr lang="fr-FR" i="1"/>
                        <a:t>Familie des Kaisers Maximilian I.</a:t>
                      </a:r>
                      <a:endParaRPr lang="fr-F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r h="335780">
                <a:tc>
                  <a:txBody>
                    <a:bodyPr/>
                    <a:lstStyle/>
                    <a:p>
                      <a:r>
                        <a:rPr lang="fr-FR" b="1">
                          <a:hlinkClick r:id="rId3" action="ppaction://hlinkfile" tooltip="Bernhard Strigel"/>
                        </a:rPr>
                        <a:t>Bernhard Strigel</a:t>
                      </a:r>
                      <a:r>
                        <a:rPr lang="fr-FR"/>
                        <a:t>, nach 1515</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r h="335780">
                <a:tc>
                  <a:txBody>
                    <a:bodyPr/>
                    <a:lstStyle/>
                    <a:p>
                      <a:r>
                        <a:rPr lang="de-DE"/>
                        <a:t>Öl auf Lindenholz, 72,8 cm × 60,4 cm</a:t>
                      </a: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r h="335780">
                <a:tc>
                  <a:txBody>
                    <a:bodyPr/>
                    <a:lstStyle/>
                    <a:p>
                      <a:r>
                        <a:rPr lang="fr-FR" dirty="0" err="1"/>
                        <a:t>Kunsthistorisches</a:t>
                      </a:r>
                      <a:r>
                        <a:rPr lang="fr-FR" dirty="0"/>
                        <a:t> </a:t>
                      </a:r>
                      <a:r>
                        <a:rPr lang="fr-FR" dirty="0" err="1"/>
                        <a:t>Museum</a:t>
                      </a:r>
                      <a:endParaRPr lang="fr-FR" dirty="0"/>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5F5F5"/>
                    </a:solidFill>
                  </a:tcPr>
                </a:tc>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Arial" charset="0"/>
                <a:cs typeface="Arial" charset="0"/>
              </a:rPr>
              <a:t>Das Werk </a:t>
            </a:r>
            <a:r>
              <a:rPr kumimoji="0" lang="fr-FR" sz="800" b="1" i="0" u="none" strike="noStrike" cap="none" normalizeH="0" baseline="0" smtClean="0">
                <a:ln>
                  <a:noFill/>
                </a:ln>
                <a:solidFill>
                  <a:schemeClr val="tx1"/>
                </a:solidFill>
                <a:effectLst/>
                <a:latin typeface="Arial" charset="0"/>
                <a:cs typeface="Arial" charset="0"/>
              </a:rPr>
              <a:t>Familie des Kaisers Maximilian </a:t>
            </a:r>
            <a:endParaRPr kumimoji="0" lang="fr-FR" sz="1800" b="0" i="0" u="none" strike="noStrike" cap="none" normalizeH="0" baseline="0" smtClean="0">
              <a:ln>
                <a:noFill/>
              </a:ln>
              <a:solidFill>
                <a:schemeClr val="tx1"/>
              </a:solidFill>
              <a:effectLst/>
              <a:latin typeface="Arial" charset="0"/>
              <a:cs typeface="Arial" charset="0"/>
            </a:endParaRPr>
          </a:p>
        </p:txBody>
      </p:sp>
      <p:sp>
        <p:nvSpPr>
          <p:cNvPr id="10" name="ZoneTexte 9"/>
          <p:cNvSpPr txBox="1"/>
          <p:nvPr/>
        </p:nvSpPr>
        <p:spPr>
          <a:xfrm>
            <a:off x="642910" y="928670"/>
            <a:ext cx="2928958" cy="646331"/>
          </a:xfrm>
          <a:prstGeom prst="rect">
            <a:avLst/>
          </a:prstGeom>
          <a:noFill/>
        </p:spPr>
        <p:txBody>
          <a:bodyPr wrap="square" rtlCol="0">
            <a:spAutoFit/>
          </a:bodyPr>
          <a:lstStyle/>
          <a:p>
            <a:r>
              <a:rPr lang="fr-FR" dirty="0" err="1" smtClean="0"/>
              <a:t>Enkel</a:t>
            </a:r>
            <a:r>
              <a:rPr lang="fr-FR" dirty="0" smtClean="0"/>
              <a:t>  Ferdinand I. ,Karl V, Ludwig II </a:t>
            </a:r>
            <a:endParaRPr lang="fr-FR" dirty="0"/>
          </a:p>
        </p:txBody>
      </p:sp>
      <p:cxnSp>
        <p:nvCxnSpPr>
          <p:cNvPr id="12" name="Connecteur droit avec flèche 11"/>
          <p:cNvCxnSpPr>
            <a:stCxn id="10" idx="2"/>
          </p:cNvCxnSpPr>
          <p:nvPr/>
        </p:nvCxnSpPr>
        <p:spPr>
          <a:xfrm rot="16200000" flipH="1">
            <a:off x="912502" y="2769887"/>
            <a:ext cx="2639809" cy="250035"/>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5" name="Connecteur droit avec flèche 14"/>
          <p:cNvCxnSpPr/>
          <p:nvPr/>
        </p:nvCxnSpPr>
        <p:spPr>
          <a:xfrm rot="10800000" flipV="1">
            <a:off x="3714744" y="3286124"/>
            <a:ext cx="1572430" cy="3579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rot="10800000">
            <a:off x="3143240" y="3357562"/>
            <a:ext cx="2500330"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4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lvl="0"/>
            <a:r>
              <a:rPr lang="de-DE" sz="2800" u="sng" dirty="0" smtClean="0"/>
              <a:t>1.Kunst</a:t>
            </a:r>
            <a:r>
              <a:rPr lang="de-DE" sz="2800" u="sng" dirty="0" smtClean="0"/>
              <a:t>, Macht und Geld: die Voraussetzung der Renaissance</a:t>
            </a:r>
            <a:r>
              <a:rPr lang="fr-FR" sz="2800" dirty="0" smtClean="0"/>
              <a:t/>
            </a:r>
            <a:br>
              <a:rPr lang="fr-FR" sz="2800" dirty="0" smtClean="0"/>
            </a:br>
            <a:endParaRPr lang="fr-FR" sz="2800" dirty="0"/>
          </a:p>
        </p:txBody>
      </p:sp>
      <p:sp>
        <p:nvSpPr>
          <p:cNvPr id="6" name="Espace réservé du contenu 5"/>
          <p:cNvSpPr>
            <a:spLocks noGrp="1"/>
          </p:cNvSpPr>
          <p:nvPr>
            <p:ph idx="1"/>
          </p:nvPr>
        </p:nvSpPr>
        <p:spPr/>
        <p:txBody>
          <a:bodyPr>
            <a:normAutofit/>
          </a:bodyPr>
          <a:lstStyle/>
          <a:p>
            <a:pPr lvl="1"/>
            <a:r>
              <a:rPr lang="de-DE" u="sng" dirty="0" smtClean="0"/>
              <a:t>1.1.Albrecht </a:t>
            </a:r>
            <a:r>
              <a:rPr lang="de-DE" u="sng" dirty="0" smtClean="0"/>
              <a:t>Dürer: der Künstler, ein Diener?</a:t>
            </a:r>
            <a:endParaRPr lang="fr-FR" sz="2400" dirty="0" smtClean="0"/>
          </a:p>
          <a:p>
            <a:r>
              <a:rPr lang="de-DE" dirty="0" smtClean="0"/>
              <a:t>Der Herrscher ist erkennbar, nicht nur durch königliche Insignien  sondern durch sein Gesicht (er ist wie auf Münzen dargestellt). Er ist menschlich dargestellt, seine Macht und  Erhabenheit gewinnt er durch seine Haltung, die königlichen Wappen sind diskret angegeben, aber da. </a:t>
            </a:r>
            <a:endParaRPr lang="fr-FR" dirty="0"/>
          </a:p>
        </p:txBody>
      </p:sp>
    </p:spTree>
  </p:cSld>
  <p:clrMapOvr>
    <a:masterClrMapping/>
  </p:clrMapOvr>
  <p:transition spd="med" advTm="45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normAutofit/>
          </a:bodyPr>
          <a:lstStyle/>
          <a:p>
            <a:r>
              <a:rPr lang="fr-FR" sz="2400" dirty="0" err="1" smtClean="0"/>
              <a:t>Wie</a:t>
            </a:r>
            <a:r>
              <a:rPr lang="fr-FR" sz="2400" dirty="0" smtClean="0"/>
              <a:t> </a:t>
            </a:r>
            <a:r>
              <a:rPr lang="fr-FR" sz="2400" dirty="0" err="1" smtClean="0"/>
              <a:t>zeichnete</a:t>
            </a:r>
            <a:r>
              <a:rPr lang="fr-FR" sz="2400" dirty="0" smtClean="0"/>
              <a:t> </a:t>
            </a:r>
            <a:r>
              <a:rPr lang="fr-FR" sz="2400" dirty="0" err="1" smtClean="0"/>
              <a:t>ein</a:t>
            </a:r>
            <a:r>
              <a:rPr lang="fr-FR" sz="2400" dirty="0" smtClean="0"/>
              <a:t> </a:t>
            </a:r>
            <a:r>
              <a:rPr lang="fr-FR" sz="2400" dirty="0" err="1" smtClean="0"/>
              <a:t>Künstler</a:t>
            </a:r>
            <a:r>
              <a:rPr lang="fr-FR" sz="2400" dirty="0" smtClean="0"/>
              <a:t> </a:t>
            </a:r>
            <a:r>
              <a:rPr lang="fr-FR" sz="2400" dirty="0" err="1" smtClean="0"/>
              <a:t>damals</a:t>
            </a:r>
            <a:r>
              <a:rPr lang="fr-FR" sz="2400" dirty="0" smtClean="0"/>
              <a:t>?</a:t>
            </a:r>
            <a:endParaRPr lang="fr-FR" sz="2400" dirty="0"/>
          </a:p>
        </p:txBody>
      </p:sp>
      <p:pic>
        <p:nvPicPr>
          <p:cNvPr id="9" name="Espace réservé du contenu 4" descr="IMG_0003.jpg"/>
          <p:cNvPicPr>
            <a:picLocks noGrp="1" noChangeAspect="1"/>
          </p:cNvPicPr>
          <p:nvPr>
            <p:ph idx="1"/>
          </p:nvPr>
        </p:nvPicPr>
        <p:blipFill>
          <a:blip r:embed="rId2" cstate="print"/>
          <a:stretch>
            <a:fillRect/>
          </a:stretch>
        </p:blipFill>
        <p:spPr>
          <a:xfrm>
            <a:off x="457200" y="1844128"/>
            <a:ext cx="8229600" cy="4038106"/>
          </a:xfrm>
        </p:spPr>
      </p:pic>
    </p:spTree>
  </p:cSld>
  <p:clrMapOvr>
    <a:masterClrMapping/>
  </p:clrMapOvr>
  <p:transition spd="med" advTm="45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511156"/>
          </a:xfrm>
        </p:spPr>
        <p:txBody>
          <a:bodyPr>
            <a:normAutofit/>
          </a:bodyPr>
          <a:lstStyle/>
          <a:p>
            <a:r>
              <a:rPr lang="fr-FR" sz="2000" dirty="0" smtClean="0"/>
              <a:t>B </a:t>
            </a:r>
            <a:r>
              <a:rPr lang="fr-FR" sz="2000" dirty="0" err="1" smtClean="0"/>
              <a:t>und</a:t>
            </a:r>
            <a:r>
              <a:rPr lang="fr-FR" sz="2000" dirty="0" smtClean="0"/>
              <a:t> C</a:t>
            </a:r>
            <a:endParaRPr lang="fr-FR" sz="2000" dirty="0"/>
          </a:p>
        </p:txBody>
      </p:sp>
      <p:pic>
        <p:nvPicPr>
          <p:cNvPr id="8" name="Espace réservé du contenu 7" descr="artikel_45392_bilder_value_5_reichskleinodien1.jpg"/>
          <p:cNvPicPr>
            <a:picLocks noGrp="1" noChangeAspect="1"/>
          </p:cNvPicPr>
          <p:nvPr>
            <p:ph sz="half" idx="1"/>
          </p:nvPr>
        </p:nvPicPr>
        <p:blipFill>
          <a:blip r:embed="rId2" cstate="print"/>
          <a:stretch>
            <a:fillRect/>
          </a:stretch>
        </p:blipFill>
        <p:spPr>
          <a:xfrm>
            <a:off x="1262020" y="1600200"/>
            <a:ext cx="2428960" cy="4525963"/>
          </a:xfrm>
        </p:spPr>
      </p:pic>
      <p:pic>
        <p:nvPicPr>
          <p:cNvPr id="9" name="Espace réservé du contenu 8" descr="ALBREC~1.JPG"/>
          <p:cNvPicPr>
            <a:picLocks noGrp="1" noChangeAspect="1"/>
          </p:cNvPicPr>
          <p:nvPr>
            <p:ph sz="half" idx="2"/>
          </p:nvPr>
        </p:nvPicPr>
        <p:blipFill>
          <a:blip r:embed="rId3" cstate="print"/>
          <a:stretch>
            <a:fillRect/>
          </a:stretch>
        </p:blipFill>
        <p:spPr>
          <a:xfrm>
            <a:off x="4820907" y="1600200"/>
            <a:ext cx="3693186" cy="4525963"/>
          </a:xfrm>
        </p:spPr>
      </p:pic>
      <p:sp>
        <p:nvSpPr>
          <p:cNvPr id="10" name="ZoneTexte 9"/>
          <p:cNvSpPr txBox="1"/>
          <p:nvPr/>
        </p:nvSpPr>
        <p:spPr>
          <a:xfrm>
            <a:off x="4357686" y="1000108"/>
            <a:ext cx="4572032" cy="923330"/>
          </a:xfrm>
          <a:prstGeom prst="rect">
            <a:avLst/>
          </a:prstGeom>
          <a:noFill/>
        </p:spPr>
        <p:txBody>
          <a:bodyPr wrap="square" rtlCol="0">
            <a:spAutoFit/>
          </a:bodyPr>
          <a:lstStyle/>
          <a:p>
            <a:r>
              <a:rPr lang="de-DE" b="1" dirty="0" smtClean="0"/>
              <a:t>Bildnis Kaiser Maximilians I. (1519)</a:t>
            </a:r>
            <a:r>
              <a:rPr lang="de-DE" dirty="0" smtClean="0"/>
              <a:t> Mischtechnik auf Holz, 73 × 61,5 cm;</a:t>
            </a:r>
            <a:br>
              <a:rPr lang="de-DE" dirty="0" smtClean="0"/>
            </a:br>
            <a:endParaRPr lang="de-DE" dirty="0"/>
          </a:p>
        </p:txBody>
      </p:sp>
      <p:sp>
        <p:nvSpPr>
          <p:cNvPr id="11" name="ZoneTexte 10"/>
          <p:cNvSpPr txBox="1"/>
          <p:nvPr/>
        </p:nvSpPr>
        <p:spPr>
          <a:xfrm>
            <a:off x="428596" y="1214422"/>
            <a:ext cx="3214710" cy="338554"/>
          </a:xfrm>
          <a:prstGeom prst="rect">
            <a:avLst/>
          </a:prstGeom>
          <a:noFill/>
        </p:spPr>
        <p:txBody>
          <a:bodyPr wrap="square" rtlCol="0">
            <a:spAutoFit/>
          </a:bodyPr>
          <a:lstStyle/>
          <a:p>
            <a:r>
              <a:rPr lang="fr-FR" sz="1600" dirty="0" smtClean="0">
                <a:latin typeface="Comic Sans MS" pitchFamily="66" charset="0"/>
              </a:rPr>
              <a:t>Karl der Gro</a:t>
            </a:r>
            <a:r>
              <a:rPr lang="el-GR" sz="1600" dirty="0" smtClean="0">
                <a:latin typeface="Comic Sans MS" pitchFamily="66" charset="0"/>
              </a:rPr>
              <a:t>β</a:t>
            </a:r>
            <a:r>
              <a:rPr lang="fr-FR" sz="1600" dirty="0" smtClean="0">
                <a:latin typeface="Comic Sans MS" pitchFamily="66" charset="0"/>
              </a:rPr>
              <a:t>e, 1512</a:t>
            </a:r>
            <a:endParaRPr lang="fr-FR" sz="1600" dirty="0">
              <a:latin typeface="Comic Sans MS" pitchFamily="66" charset="0"/>
            </a:endParaRPr>
          </a:p>
        </p:txBody>
      </p:sp>
    </p:spTree>
  </p:cSld>
  <p:clrMapOvr>
    <a:masterClrMapping/>
  </p:clrMapOvr>
  <p:transition spd="med" advTm="45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711px-Pomegranate_fruit.jpg"/>
          <p:cNvPicPr>
            <a:picLocks noChangeAspect="1"/>
          </p:cNvPicPr>
          <p:nvPr/>
        </p:nvPicPr>
        <p:blipFill>
          <a:blip r:embed="rId2" cstate="print"/>
          <a:stretch>
            <a:fillRect/>
          </a:stretch>
        </p:blipFill>
        <p:spPr>
          <a:xfrm>
            <a:off x="1321308" y="685800"/>
            <a:ext cx="6501384" cy="5486400"/>
          </a:xfrm>
          <a:prstGeom prst="rect">
            <a:avLst/>
          </a:prstGeom>
        </p:spPr>
      </p:pic>
      <p:sp>
        <p:nvSpPr>
          <p:cNvPr id="6" name="ZoneTexte 5"/>
          <p:cNvSpPr txBox="1"/>
          <p:nvPr/>
        </p:nvSpPr>
        <p:spPr>
          <a:xfrm>
            <a:off x="642910" y="357167"/>
            <a:ext cx="7072362" cy="1200329"/>
          </a:xfrm>
          <a:prstGeom prst="rect">
            <a:avLst/>
          </a:prstGeom>
          <a:solidFill>
            <a:schemeClr val="accent2">
              <a:lumMod val="20000"/>
              <a:lumOff val="80000"/>
            </a:schemeClr>
          </a:solidFill>
        </p:spPr>
        <p:txBody>
          <a:bodyPr wrap="square" rtlCol="0">
            <a:spAutoFit/>
          </a:bodyPr>
          <a:lstStyle/>
          <a:p>
            <a:r>
              <a:rPr lang="de-DE" dirty="0" smtClean="0">
                <a:solidFill>
                  <a:srgbClr val="FF0000"/>
                </a:solidFill>
              </a:rPr>
              <a:t>Der Granatapfel (</a:t>
            </a:r>
            <a:r>
              <a:rPr lang="de-DE" dirty="0" err="1" smtClean="0">
                <a:solidFill>
                  <a:srgbClr val="FF0000"/>
                </a:solidFill>
              </a:rPr>
              <a:t>Punica</a:t>
            </a:r>
            <a:r>
              <a:rPr lang="de-DE" dirty="0" smtClean="0">
                <a:solidFill>
                  <a:srgbClr val="FF0000"/>
                </a:solidFill>
              </a:rPr>
              <a:t> </a:t>
            </a:r>
            <a:r>
              <a:rPr lang="de-DE" dirty="0" err="1" smtClean="0">
                <a:solidFill>
                  <a:srgbClr val="FF0000"/>
                </a:solidFill>
              </a:rPr>
              <a:t>granatum</a:t>
            </a:r>
            <a:r>
              <a:rPr lang="de-DE" dirty="0" smtClean="0">
                <a:solidFill>
                  <a:srgbClr val="FF0000"/>
                </a:solidFill>
              </a:rPr>
              <a:t>) mit seinen vielen </a:t>
            </a:r>
            <a:r>
              <a:rPr lang="de-DE" dirty="0" err="1" smtClean="0">
                <a:solidFill>
                  <a:srgbClr val="FF0000"/>
                </a:solidFill>
              </a:rPr>
              <a:t>granatedelsteinfarbenen</a:t>
            </a:r>
            <a:r>
              <a:rPr lang="de-DE" dirty="0" smtClean="0">
                <a:solidFill>
                  <a:srgbClr val="FF0000"/>
                </a:solidFill>
              </a:rPr>
              <a:t> Fruchtteilen ist zuerst ein Symbol für die Einheit in der Vielheit, für Fülle und für schöpferische Gestaltungskraft. </a:t>
            </a:r>
            <a:r>
              <a:rPr lang="de-DE" dirty="0" smtClean="0"/>
              <a:t/>
            </a:r>
            <a:br>
              <a:rPr lang="de-DE" dirty="0" smtClean="0"/>
            </a:br>
            <a:endParaRPr lang="fr-FR" dirty="0"/>
          </a:p>
        </p:txBody>
      </p:sp>
    </p:spTree>
  </p:cSld>
  <p:clrMapOvr>
    <a:masterClrMapping/>
  </p:clrMapOvr>
  <p:transition spd="med" advTm="45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err="1" smtClean="0"/>
              <a:t>Karte</a:t>
            </a:r>
            <a:r>
              <a:rPr lang="fr-FR" sz="2400" dirty="0" smtClean="0"/>
              <a:t> der Renaissance: die </a:t>
            </a:r>
            <a:r>
              <a:rPr lang="fr-FR" sz="2400" dirty="0" err="1" smtClean="0"/>
              <a:t>Künstler</a:t>
            </a:r>
            <a:r>
              <a:rPr lang="fr-FR" sz="2400" dirty="0" smtClean="0"/>
              <a:t>  </a:t>
            </a:r>
            <a:r>
              <a:rPr lang="fr-FR" sz="2400" dirty="0" err="1" smtClean="0"/>
              <a:t>reisen</a:t>
            </a:r>
            <a:endParaRPr lang="fr-FR" sz="2400" dirty="0"/>
          </a:p>
        </p:txBody>
      </p:sp>
      <p:pic>
        <p:nvPicPr>
          <p:cNvPr id="6" name="Espace réservé du contenu 5" descr="HRR_1400.png"/>
          <p:cNvPicPr>
            <a:picLocks noGrp="1" noChangeAspect="1"/>
          </p:cNvPicPr>
          <p:nvPr>
            <p:ph sz="half" idx="2"/>
          </p:nvPr>
        </p:nvPicPr>
        <p:blipFill>
          <a:blip r:embed="rId2" cstate="print"/>
          <a:stretch>
            <a:fillRect/>
          </a:stretch>
        </p:blipFill>
        <p:spPr>
          <a:xfrm>
            <a:off x="4648200" y="1707923"/>
            <a:ext cx="4038600" cy="43105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Espace réservé du contenu 7" descr="IMG.jpg"/>
          <p:cNvPicPr>
            <a:picLocks noGrp="1" noChangeAspect="1"/>
          </p:cNvPicPr>
          <p:nvPr>
            <p:ph sz="half" idx="1"/>
          </p:nvPr>
        </p:nvPicPr>
        <p:blipFill>
          <a:blip r:embed="rId3" cstate="print"/>
          <a:stretch>
            <a:fillRect/>
          </a:stretch>
        </p:blipFill>
        <p:spPr>
          <a:xfrm>
            <a:off x="938022" y="2267553"/>
            <a:ext cx="3076956" cy="3191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ZoneTexte 6"/>
          <p:cNvSpPr txBox="1"/>
          <p:nvPr/>
        </p:nvSpPr>
        <p:spPr>
          <a:xfrm>
            <a:off x="857224" y="1571612"/>
            <a:ext cx="3429024" cy="646331"/>
          </a:xfrm>
          <a:prstGeom prst="rect">
            <a:avLst/>
          </a:prstGeom>
          <a:noFill/>
        </p:spPr>
        <p:txBody>
          <a:bodyPr wrap="square" rtlCol="0">
            <a:spAutoFit/>
          </a:bodyPr>
          <a:lstStyle/>
          <a:p>
            <a:r>
              <a:rPr lang="fr-FR" dirty="0" err="1" smtClean="0"/>
              <a:t>Wirtschaftsgebiete</a:t>
            </a:r>
            <a:r>
              <a:rPr lang="fr-FR" dirty="0" smtClean="0"/>
              <a:t> in Europa (um1400)</a:t>
            </a:r>
            <a:endParaRPr lang="fr-FR" dirty="0"/>
          </a:p>
        </p:txBody>
      </p:sp>
    </p:spTree>
  </p:cSld>
  <p:clrMapOvr>
    <a:masterClrMapping/>
  </p:clrMapOvr>
  <p:transition spd="med" advTm="45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Die </a:t>
            </a:r>
            <a:r>
              <a:rPr lang="fr-FR" dirty="0" err="1" smtClean="0"/>
              <a:t>Reisen</a:t>
            </a:r>
            <a:r>
              <a:rPr lang="fr-FR" dirty="0" smtClean="0"/>
              <a:t> </a:t>
            </a:r>
            <a:r>
              <a:rPr lang="fr-FR" dirty="0" err="1" smtClean="0"/>
              <a:t>von</a:t>
            </a:r>
            <a:r>
              <a:rPr lang="fr-FR" dirty="0" smtClean="0"/>
              <a:t> Dürer</a:t>
            </a:r>
            <a:endParaRPr lang="fr-FR" dirty="0"/>
          </a:p>
        </p:txBody>
      </p:sp>
      <p:sp>
        <p:nvSpPr>
          <p:cNvPr id="3" name="Espace réservé du contenu 2"/>
          <p:cNvSpPr>
            <a:spLocks noGrp="1"/>
          </p:cNvSpPr>
          <p:nvPr>
            <p:ph sz="half" idx="1"/>
          </p:nvPr>
        </p:nvSpPr>
        <p:spPr/>
        <p:txBody>
          <a:bodyPr>
            <a:normAutofit fontScale="47500" lnSpcReduction="20000"/>
          </a:bodyPr>
          <a:lstStyle/>
          <a:p>
            <a:r>
              <a:rPr lang="de-DE" b="1" u="sng" dirty="0" smtClean="0"/>
              <a:t>Dokument 1: Das Leben von Albrecht Dürer (1471-1528)</a:t>
            </a:r>
            <a:endParaRPr lang="fr-FR" dirty="0" smtClean="0"/>
          </a:p>
          <a:p>
            <a:r>
              <a:rPr lang="de-DE" dirty="0" smtClean="0"/>
              <a:t>Dürer wurde zuerst von seinem Vater, einem Goldschmied aus Nürnberg,  ausgebildet und bildete sich selbst weiter als Kupferstecher, Federzeichner, Holzschnitzer aus. Er unternahm Reisen ins  </a:t>
            </a:r>
            <a:r>
              <a:rPr lang="de-DE" dirty="0" err="1" smtClean="0"/>
              <a:t>Elsaβ</a:t>
            </a:r>
            <a:r>
              <a:rPr lang="de-DE" dirty="0" smtClean="0"/>
              <a:t> (Colmar) 1490-1492, nach Venedig (1494 /1505), wo er berühmte Künstler traf ( Martin Schongauer, Tizian) und für </a:t>
            </a:r>
            <a:r>
              <a:rPr lang="de-DE" dirty="0" err="1" smtClean="0"/>
              <a:t>Kaufsleute</a:t>
            </a:r>
            <a:r>
              <a:rPr lang="de-DE" dirty="0" smtClean="0"/>
              <a:t> Porträts oder christliche  Bilder entwarf.</a:t>
            </a:r>
            <a:endParaRPr lang="fr-FR" dirty="0" smtClean="0"/>
          </a:p>
          <a:p>
            <a:r>
              <a:rPr lang="de-DE" dirty="0" smtClean="0"/>
              <a:t>Seit 1510 arbeitete Dürer mehrfach im Auftrag des Kaisers Maximilian I. </a:t>
            </a:r>
            <a:endParaRPr lang="fr-FR" dirty="0" smtClean="0"/>
          </a:p>
          <a:p>
            <a:r>
              <a:rPr lang="de-DE" dirty="0" smtClean="0"/>
              <a:t>1518 war er Vertreter der Stadt Nürnberg auf dem Reichstag (Versammlung alle Mitgliedstaaten des Reiches) in Augsburg, wo er Jakob Fuggers Portrait, einer der wichtigsten Bankiers* Europas, malte und andere berühmte Persönlichkeiten wie Luther begegnete.</a:t>
            </a:r>
            <a:endParaRPr lang="fr-FR" dirty="0" smtClean="0"/>
          </a:p>
          <a:p>
            <a:r>
              <a:rPr lang="de-DE" dirty="0" smtClean="0"/>
              <a:t>1520 reiste er nach Frankfurt, Köln, in die Niederlande (Antwerpen) wo ihn Fürsten, Künstler und Gelehrte (Erasmus von Rotterdam)  feierlich verehrten.</a:t>
            </a:r>
            <a:endParaRPr lang="fr-FR" dirty="0" smtClean="0"/>
          </a:p>
          <a:p>
            <a:r>
              <a:rPr lang="de-DE" dirty="0" smtClean="0"/>
              <a:t>Der neugewählte Kaiser Karl V. bestätigte ihm die früher gewährten Privilegien.</a:t>
            </a:r>
            <a:endParaRPr lang="fr-FR" dirty="0" smtClean="0"/>
          </a:p>
          <a:p>
            <a:endParaRPr lang="fr-FR" dirty="0"/>
          </a:p>
        </p:txBody>
      </p:sp>
      <p:sp>
        <p:nvSpPr>
          <p:cNvPr id="4" name="Espace réservé du contenu 3"/>
          <p:cNvSpPr>
            <a:spLocks noGrp="1"/>
          </p:cNvSpPr>
          <p:nvPr>
            <p:ph sz="half" idx="2"/>
          </p:nvPr>
        </p:nvSpPr>
        <p:spPr/>
        <p:txBody>
          <a:bodyPr>
            <a:normAutofit fontScale="47500" lnSpcReduction="20000"/>
          </a:bodyPr>
          <a:lstStyle/>
          <a:p>
            <a:pPr>
              <a:buNone/>
            </a:pPr>
            <a:r>
              <a:rPr lang="fr-FR" sz="4000" dirty="0" smtClean="0"/>
              <a:t>Carte de l’Europe: compléter les villes et utiliser les étapes de la vie de Dürer pour dresser une carte de la renaissance</a:t>
            </a:r>
            <a:endParaRPr lang="fr-FR" sz="4000" dirty="0"/>
          </a:p>
        </p:txBody>
      </p:sp>
    </p:spTree>
  </p:cSld>
  <p:clrMapOvr>
    <a:masterClrMapping/>
  </p:clrMapOvr>
  <p:transition spd="med" advTm="45000"/>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831</Words>
  <Application>Microsoft Office PowerPoint</Application>
  <PresentationFormat>Affichage à l'écran (4:3)</PresentationFormat>
  <Paragraphs>110</Paragraphs>
  <Slides>28</Slides>
  <Notes>1</Notes>
  <HiddenSlides>1</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 VOM MITTELALTER ZUR NEUZEIT :  Ändert sich etwas? </vt:lpstr>
      <vt:lpstr>Übung Nr.1</vt:lpstr>
      <vt:lpstr>Quelle B</vt:lpstr>
      <vt:lpstr>1.Kunst, Macht und Geld: die Voraussetzung der Renaissance </vt:lpstr>
      <vt:lpstr>Wie zeichnete ein Künstler damals?</vt:lpstr>
      <vt:lpstr>B und C</vt:lpstr>
      <vt:lpstr>Diapositive 7</vt:lpstr>
      <vt:lpstr>Karte der Renaissance: die Künstler  reisen</vt:lpstr>
      <vt:lpstr>Die Reisen von Dürer</vt:lpstr>
      <vt:lpstr>1.2.Der Künstler ,ein Wissenschaftler!</vt:lpstr>
      <vt:lpstr>L’« homme de Vitruve » (ou homme vitruvien) est le nom communément donné au dessin à la plume, encre et lavis sur papier, intitulé Étude de proportions du corps humain selon Vitruve et réalisé par Léonard de Vinci aux alentours de 1492. </vt:lpstr>
      <vt:lpstr>Humanismus= gebildet</vt:lpstr>
      <vt:lpstr>Humanismus = Laienkultur?</vt:lpstr>
      <vt:lpstr>Wer ist dargstellt?</vt:lpstr>
      <vt:lpstr>Wo versteckt sich A. Dürer?</vt:lpstr>
      <vt:lpstr>1.3.A. Dürer ein Christ, der kritisch bleibt </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VOM MITTELALTER ZUR NEUZEIT :  was ändert sich?</dc:title>
  <dc:creator>sophie</dc:creator>
  <cp:lastModifiedBy>sophie</cp:lastModifiedBy>
  <cp:revision>26</cp:revision>
  <dcterms:created xsi:type="dcterms:W3CDTF">2010-05-30T13:43:21Z</dcterms:created>
  <dcterms:modified xsi:type="dcterms:W3CDTF">2010-06-04T05:56:52Z</dcterms:modified>
</cp:coreProperties>
</file>